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471" r:id="rId2"/>
    <p:sldId id="868" r:id="rId3"/>
    <p:sldId id="421" r:id="rId4"/>
    <p:sldId id="869" r:id="rId5"/>
    <p:sldId id="890" r:id="rId6"/>
    <p:sldId id="870" r:id="rId7"/>
    <p:sldId id="877" r:id="rId8"/>
    <p:sldId id="891" r:id="rId9"/>
    <p:sldId id="893" r:id="rId10"/>
    <p:sldId id="892" r:id="rId11"/>
    <p:sldId id="903" r:id="rId12"/>
    <p:sldId id="883" r:id="rId13"/>
    <p:sldId id="894" r:id="rId14"/>
    <p:sldId id="896" r:id="rId15"/>
    <p:sldId id="897" r:id="rId16"/>
    <p:sldId id="895" r:id="rId17"/>
    <p:sldId id="898" r:id="rId18"/>
    <p:sldId id="899" r:id="rId19"/>
    <p:sldId id="901" r:id="rId20"/>
    <p:sldId id="902" r:id="rId21"/>
    <p:sldId id="470" r:id="rId22"/>
    <p:sldId id="875" r:id="rId23"/>
    <p:sldId id="437" r:id="rId24"/>
    <p:sldId id="803" r:id="rId25"/>
    <p:sldId id="482" r:id="rId26"/>
    <p:sldId id="479" r:id="rId27"/>
    <p:sldId id="4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gruti Gadekar" initials="JG"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82A"/>
    <a:srgbClr val="477D59"/>
    <a:srgbClr val="0000FF"/>
    <a:srgbClr val="F2871F"/>
    <a:srgbClr val="DAE5F2"/>
    <a:srgbClr val="D7EBF5"/>
    <a:srgbClr val="CCECFF"/>
    <a:srgbClr val="DFDDF7"/>
    <a:srgbClr val="E3E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2479" autoAdjust="0"/>
  </p:normalViewPr>
  <p:slideViewPr>
    <p:cSldViewPr>
      <p:cViewPr varScale="1">
        <p:scale>
          <a:sx n="102" d="100"/>
          <a:sy n="102" d="100"/>
        </p:scale>
        <p:origin x="1104" y="96"/>
      </p:cViewPr>
      <p:guideLst>
        <p:guide orient="horz" pos="2160"/>
        <p:guide pos="2880"/>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BE61AA-7EA1-4D72-A013-B26ADC009518}" type="datetimeFigureOut">
              <a:rPr lang="en-US" smtClean="0"/>
              <a:t>8/10/2020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60B61-172D-4509-B931-6E88C4E54591}" type="slidenum">
              <a:rPr lang="en-US" smtClean="0"/>
              <a:t>‹#›</a:t>
            </a:fld>
            <a:endParaRPr lang="en-US" dirty="0"/>
          </a:p>
        </p:txBody>
      </p:sp>
    </p:spTree>
    <p:extLst>
      <p:ext uri="{BB962C8B-B14F-4D97-AF65-F5344CB8AC3E}">
        <p14:creationId xmlns:p14="http://schemas.microsoft.com/office/powerpoint/2010/main" val="141606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2</a:t>
            </a:fld>
            <a:endParaRPr lang="en-US" dirty="0"/>
          </a:p>
        </p:txBody>
      </p:sp>
    </p:spTree>
    <p:extLst>
      <p:ext uri="{BB962C8B-B14F-4D97-AF65-F5344CB8AC3E}">
        <p14:creationId xmlns:p14="http://schemas.microsoft.com/office/powerpoint/2010/main" val="308250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15</a:t>
            </a:fld>
            <a:endParaRPr lang="en-US" dirty="0"/>
          </a:p>
        </p:txBody>
      </p:sp>
    </p:spTree>
    <p:extLst>
      <p:ext uri="{BB962C8B-B14F-4D97-AF65-F5344CB8AC3E}">
        <p14:creationId xmlns:p14="http://schemas.microsoft.com/office/powerpoint/2010/main" val="3640307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16</a:t>
            </a:fld>
            <a:endParaRPr lang="en-US" dirty="0"/>
          </a:p>
        </p:txBody>
      </p:sp>
    </p:spTree>
    <p:extLst>
      <p:ext uri="{BB962C8B-B14F-4D97-AF65-F5344CB8AC3E}">
        <p14:creationId xmlns:p14="http://schemas.microsoft.com/office/powerpoint/2010/main" val="368534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17</a:t>
            </a:fld>
            <a:endParaRPr lang="en-US" dirty="0"/>
          </a:p>
        </p:txBody>
      </p:sp>
    </p:spTree>
    <p:extLst>
      <p:ext uri="{BB962C8B-B14F-4D97-AF65-F5344CB8AC3E}">
        <p14:creationId xmlns:p14="http://schemas.microsoft.com/office/powerpoint/2010/main" val="2657852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18</a:t>
            </a:fld>
            <a:endParaRPr lang="en-US" dirty="0"/>
          </a:p>
        </p:txBody>
      </p:sp>
    </p:spTree>
    <p:extLst>
      <p:ext uri="{BB962C8B-B14F-4D97-AF65-F5344CB8AC3E}">
        <p14:creationId xmlns:p14="http://schemas.microsoft.com/office/powerpoint/2010/main" val="1696535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chemeClr val="tx1"/>
                    </a:solidFill>
                    <a:latin typeface="Calibri" panose="020F0502020204030204" pitchFamily="34" charset="0"/>
                    <a:cs typeface="Calibri" panose="020F0502020204030204" pitchFamily="34" charset="0"/>
                  </a:rPr>
                  <a:t>These are all the Pizza hut restaurants in Sydney area. If three delivery centers to be built in Sydney, where do you think they should be located?</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We have already obtained the value</a:t>
                </a:r>
                <a:r>
                  <a:rPr lang="en-US" sz="1200" baseline="0" dirty="0" smtClean="0"/>
                  <a:t> of </a:t>
                </a:r>
                <a:r>
                  <a:rPr lang="en-US" i="0">
                    <a:latin typeface="Cambria Math"/>
                  </a:rPr>
                  <a:t>𝑠</a:t>
                </a:r>
                <a:r>
                  <a:rPr lang="en-US" i="0" smtClean="0">
                    <a:latin typeface="Cambria Math" panose="02040503050406030204" pitchFamily="18" charset="0"/>
                  </a:rPr>
                  <a:t>_</a:t>
                </a:r>
                <a:r>
                  <a:rPr lang="en-US" i="0">
                    <a:latin typeface="Cambria Math"/>
                  </a:rPr>
                  <a:t>𝑥𝑦</a:t>
                </a:r>
                <a:r>
                  <a:rPr lang="en-US" sz="1200" dirty="0" smtClean="0"/>
                  <a:t> as 12.8.</a:t>
                </a:r>
              </a:p>
              <a:p>
                <a:pPr marL="171450" indent="-171450">
                  <a:lnSpc>
                    <a:spcPct val="150000"/>
                  </a:lnSpc>
                  <a:buFont typeface="Arial" panose="020B0604020202020204" pitchFamily="34" charset="0"/>
                  <a:buChar char="•"/>
                </a:pPr>
                <a:r>
                  <a:rPr lang="en-US" sz="1200" b="0" i="0" u="none" strike="noStrike" kern="1200" baseline="0" dirty="0" smtClean="0">
                    <a:solidFill>
                      <a:schemeClr val="tx1"/>
                    </a:solidFill>
                    <a:ea typeface="+mn-ea"/>
                    <a:cs typeface="+mn-cs"/>
                  </a:rPr>
                  <a:t>Using data in Table 2.14, we can compute sample standard deviations for </a:t>
                </a:r>
                <a:r>
                  <a:rPr lang="en-US" sz="1200" b="0" i="1" u="none" strike="noStrike" kern="1200" baseline="0" dirty="0" smtClean="0">
                    <a:solidFill>
                      <a:schemeClr val="tx1"/>
                    </a:solidFill>
                    <a:ea typeface="+mn-ea"/>
                    <a:cs typeface="+mn-cs"/>
                  </a:rPr>
                  <a:t>x </a:t>
                </a:r>
                <a:r>
                  <a:rPr lang="en-US" sz="1200" b="0" i="0" u="none" strike="noStrike" kern="1200" baseline="0" dirty="0" smtClean="0">
                    <a:solidFill>
                      <a:schemeClr val="tx1"/>
                    </a:solidFill>
                    <a:ea typeface="+mn-ea"/>
                    <a:cs typeface="+mn-cs"/>
                  </a:rPr>
                  <a:t>and </a:t>
                </a:r>
                <a:r>
                  <a:rPr lang="en-US" sz="1200" b="0" i="1" u="none" strike="noStrike" kern="1200" baseline="0" dirty="0" smtClean="0">
                    <a:solidFill>
                      <a:schemeClr val="tx1"/>
                    </a:solidFill>
                    <a:ea typeface="+mn-ea"/>
                    <a:cs typeface="+mn-cs"/>
                  </a:rPr>
                  <a:t>y</a:t>
                </a:r>
                <a:r>
                  <a:rPr lang="en-US" sz="1200" b="0" i="0" u="none" strike="noStrike" kern="1200" baseline="0" dirty="0" smtClean="0">
                    <a:solidFill>
                      <a:schemeClr val="tx1"/>
                    </a:solidFill>
                    <a:ea typeface="+mn-ea"/>
                    <a:cs typeface="+mn-cs"/>
                  </a:rPr>
                  <a:t>.</a:t>
                </a:r>
              </a:p>
              <a:p>
                <a:pPr marL="171450" indent="-171450">
                  <a:lnSpc>
                    <a:spcPct val="150000"/>
                  </a:lnSpc>
                  <a:buFont typeface="Arial" panose="020B0604020202020204" pitchFamily="34" charset="0"/>
                  <a:buChar char="•"/>
                </a:pPr>
                <a:r>
                  <a:rPr lang="en-US" sz="1200" i="0" smtClean="0">
                    <a:latin typeface="Cambria Math" panose="02040503050406030204" pitchFamily="18" charset="0"/>
                  </a:rPr>
                  <a:t>〖</a:t>
                </a:r>
                <a:r>
                  <a:rPr lang="en-US" sz="1200" b="0" i="0" smtClean="0">
                    <a:latin typeface="Cambria Math"/>
                  </a:rPr>
                  <a:t> </a:t>
                </a:r>
                <a:r>
                  <a:rPr lang="en-US" sz="1200" i="0">
                    <a:latin typeface="Cambria Math"/>
                  </a:rPr>
                  <a:t>𝑠</a:t>
                </a:r>
                <a:r>
                  <a:rPr lang="en-US" sz="1200" i="0" smtClean="0">
                    <a:latin typeface="Cambria Math" panose="02040503050406030204" pitchFamily="18" charset="0"/>
                  </a:rPr>
                  <a:t>〗_</a:t>
                </a:r>
                <a:r>
                  <a:rPr lang="en-US" sz="1200" i="0">
                    <a:latin typeface="Cambria Math"/>
                  </a:rPr>
                  <a:t>𝑥</a:t>
                </a:r>
                <a:r>
                  <a:rPr lang="en-US" sz="1200" i="0" dirty="0">
                    <a:latin typeface="Cambria Math"/>
                  </a:rPr>
                  <a:t> "</a:t>
                </a:r>
                <a:r>
                  <a:rPr lang="en-US" sz="1200" i="0" dirty="0">
                    <a:latin typeface="Cambria Math" panose="02040503050406030204" pitchFamily="18" charset="0"/>
                  </a:rPr>
                  <a:t>=</a:t>
                </a:r>
                <a:r>
                  <a:rPr lang="en-US" sz="1200" i="0">
                    <a:latin typeface="Cambria Math" panose="02040503050406030204" pitchFamily="18" charset="0"/>
                  </a:rPr>
                  <a:t>" √(</a:t>
                </a:r>
                <a:r>
                  <a:rPr lang="en-US" sz="1200" i="0" dirty="0">
                    <a:latin typeface="Cambria Math" panose="02040503050406030204" pitchFamily="18" charset="0"/>
                  </a:rPr>
                  <a:t>∑▒(</a:t>
                </a:r>
                <a:r>
                  <a:rPr lang="en-US" sz="1200" i="0" dirty="0">
                    <a:latin typeface="Cambria Math"/>
                  </a:rPr>
                  <a:t>𝑥</a:t>
                </a:r>
                <a:r>
                  <a:rPr lang="en-US" sz="1200" i="0" dirty="0">
                    <a:latin typeface="Cambria Math" panose="02040503050406030204" pitchFamily="18" charset="0"/>
                  </a:rPr>
                  <a:t>_</a:t>
                </a:r>
                <a:r>
                  <a:rPr lang="en-US" sz="1200" i="0" dirty="0">
                    <a:latin typeface="Cambria Math"/>
                  </a:rPr>
                  <a:t>𝑖−𝑥</a:t>
                </a:r>
                <a:r>
                  <a:rPr lang="en-US" sz="1200" i="0" dirty="0">
                    <a:latin typeface="Cambria Math" panose="02040503050406030204" pitchFamily="18" charset="0"/>
                  </a:rPr>
                  <a:t> ̅ ) ^</a:t>
                </a:r>
                <a:r>
                  <a:rPr lang="en-US" sz="1200" i="0" dirty="0">
                    <a:latin typeface="Cambria Math"/>
                  </a:rPr>
                  <a:t>2</a:t>
                </a:r>
                <a:r>
                  <a:rPr lang="en-US" sz="1200" i="0" dirty="0">
                    <a:latin typeface="Cambria Math" panose="02040503050406030204" pitchFamily="18" charset="0"/>
                  </a:rPr>
                  <a:t>/(</a:t>
                </a:r>
                <a:r>
                  <a:rPr lang="en-US" sz="1200" i="0" dirty="0">
                    <a:latin typeface="Cambria Math"/>
                  </a:rPr>
                  <a:t>𝑛−1</a:t>
                </a:r>
                <a:r>
                  <a:rPr lang="en-US" sz="1200" i="0" dirty="0">
                    <a:latin typeface="Cambria Math" panose="02040503050406030204" pitchFamily="18" charset="0"/>
                  </a:rPr>
                  <a:t>)</a:t>
                </a:r>
                <a:r>
                  <a:rPr lang="en-US" sz="1200" i="0">
                    <a:latin typeface="Cambria Math" panose="02040503050406030204" pitchFamily="18" charset="0"/>
                  </a:rPr>
                  <a:t>)</a:t>
                </a:r>
                <a:r>
                  <a:rPr lang="en-US" sz="1200" dirty="0" smtClean="0"/>
                  <a:t> = 4.36</a:t>
                </a:r>
              </a:p>
              <a:p>
                <a:pPr marL="171450" indent="-171450">
                  <a:lnSpc>
                    <a:spcPct val="150000"/>
                  </a:lnSpc>
                  <a:buFont typeface="Arial" panose="020B0604020202020204" pitchFamily="34" charset="0"/>
                  <a:buChar char="•"/>
                </a:pPr>
                <a:r>
                  <a:rPr lang="en-US" sz="1200" i="0">
                    <a:latin typeface="Cambria Math"/>
                  </a:rPr>
                  <a:t>𝑠</a:t>
                </a:r>
                <a:r>
                  <a:rPr lang="en-US" sz="1200" i="0">
                    <a:latin typeface="Cambria Math" panose="02040503050406030204" pitchFamily="18" charset="0"/>
                  </a:rPr>
                  <a:t>_</a:t>
                </a:r>
                <a:r>
                  <a:rPr lang="en-US" sz="1200" b="0" i="0" smtClean="0">
                    <a:latin typeface="Cambria Math"/>
                  </a:rPr>
                  <a:t>𝑦</a:t>
                </a:r>
                <a:r>
                  <a:rPr lang="en-US" sz="1200" b="0" i="0" dirty="0">
                    <a:latin typeface="Cambria Math"/>
                  </a:rPr>
                  <a:t> "</a:t>
                </a:r>
                <a:r>
                  <a:rPr lang="en-US" sz="1200" i="0" dirty="0">
                    <a:latin typeface="Cambria Math" panose="02040503050406030204" pitchFamily="18" charset="0"/>
                  </a:rPr>
                  <a:t>=</a:t>
                </a:r>
                <a:r>
                  <a:rPr lang="en-US" sz="1200" i="0">
                    <a:latin typeface="Cambria Math" panose="02040503050406030204" pitchFamily="18" charset="0"/>
                  </a:rPr>
                  <a:t>" √(</a:t>
                </a:r>
                <a:r>
                  <a:rPr lang="en-US" sz="1200" i="0" dirty="0">
                    <a:latin typeface="Cambria Math" panose="02040503050406030204" pitchFamily="18" charset="0"/>
                  </a:rPr>
                  <a:t>∑</a:t>
                </a:r>
                <a:r>
                  <a:rPr lang="en-US" sz="1200" b="0" i="0" dirty="0" smtClean="0">
                    <a:latin typeface="Cambria Math" panose="02040503050406030204" pitchFamily="18" charset="0"/>
                  </a:rPr>
                  <a:t>▒</a:t>
                </a:r>
                <a:r>
                  <a:rPr lang="en-US" sz="1200" b="0" i="0" dirty="0">
                    <a:latin typeface="Cambria Math" panose="02040503050406030204" pitchFamily="18" charset="0"/>
                  </a:rPr>
                  <a:t>(</a:t>
                </a:r>
                <a:r>
                  <a:rPr lang="en-US" sz="1200" b="0" i="0" dirty="0" smtClean="0">
                    <a:latin typeface="Cambria Math"/>
                  </a:rPr>
                  <a:t>𝑦</a:t>
                </a:r>
                <a:r>
                  <a:rPr lang="en-US" sz="1200" b="0" i="0" dirty="0">
                    <a:latin typeface="Cambria Math" panose="02040503050406030204" pitchFamily="18" charset="0"/>
                  </a:rPr>
                  <a:t>_</a:t>
                </a:r>
                <a:r>
                  <a:rPr lang="en-US" sz="1200" i="0" dirty="0">
                    <a:latin typeface="Cambria Math"/>
                  </a:rPr>
                  <a:t>𝑖−</a:t>
                </a:r>
                <a:r>
                  <a:rPr lang="en-US" sz="1200" b="0" i="0" dirty="0" smtClean="0">
                    <a:latin typeface="Cambria Math"/>
                  </a:rPr>
                  <a:t>𝑦</a:t>
                </a:r>
                <a:r>
                  <a:rPr lang="en-US" sz="1200" b="0" i="0" dirty="0">
                    <a:latin typeface="Cambria Math" panose="02040503050406030204" pitchFamily="18" charset="0"/>
                  </a:rPr>
                  <a:t> ̅</a:t>
                </a:r>
                <a:r>
                  <a:rPr lang="en-US" sz="1200" b="0" i="0" dirty="0" smtClean="0">
                    <a:latin typeface="Cambria Math" panose="02040503050406030204" pitchFamily="18" charset="0"/>
                  </a:rPr>
                  <a:t> ) </a:t>
                </a:r>
                <a:r>
                  <a:rPr lang="en-US" sz="1200" b="0" i="0" dirty="0">
                    <a:latin typeface="Cambria Math" panose="02040503050406030204" pitchFamily="18" charset="0"/>
                  </a:rPr>
                  <a:t>^</a:t>
                </a:r>
                <a:r>
                  <a:rPr lang="en-US" sz="1200" i="0" dirty="0">
                    <a:latin typeface="Cambria Math"/>
                  </a:rPr>
                  <a:t>2</a:t>
                </a:r>
                <a:r>
                  <a:rPr lang="en-US" sz="1200" i="0" dirty="0">
                    <a:latin typeface="Cambria Math" panose="02040503050406030204" pitchFamily="18" charset="0"/>
                  </a:rPr>
                  <a:t>/(</a:t>
                </a:r>
                <a:r>
                  <a:rPr lang="en-US" sz="1200" i="0" dirty="0">
                    <a:latin typeface="Cambria Math"/>
                  </a:rPr>
                  <a:t>𝑛−1</a:t>
                </a:r>
                <a:r>
                  <a:rPr lang="en-US" sz="1200" i="0" dirty="0">
                    <a:latin typeface="Cambria Math" panose="02040503050406030204" pitchFamily="18" charset="0"/>
                  </a:rPr>
                  <a:t>)</a:t>
                </a:r>
                <a:r>
                  <a:rPr lang="en-US" sz="1200" i="0">
                    <a:latin typeface="Cambria Math" panose="02040503050406030204" pitchFamily="18" charset="0"/>
                  </a:rPr>
                  <a:t>)</a:t>
                </a:r>
                <a:r>
                  <a:rPr lang="en-US" sz="1200" dirty="0"/>
                  <a:t> </a:t>
                </a:r>
                <a:r>
                  <a:rPr lang="en-US" sz="1200" dirty="0" smtClean="0"/>
                  <a:t>=</a:t>
                </a:r>
                <a:r>
                  <a:rPr lang="en-US" sz="1200" baseline="0" dirty="0" smtClean="0"/>
                  <a:t> 3.15</a:t>
                </a:r>
                <a:endParaRPr lang="en-US" dirty="0"/>
              </a:p>
            </p:txBody>
          </p:sp>
        </mc:Fallback>
      </mc:AlternateContent>
      <p:sp>
        <p:nvSpPr>
          <p:cNvPr id="4" name="Slide Number Placeholder 3"/>
          <p:cNvSpPr>
            <a:spLocks noGrp="1"/>
          </p:cNvSpPr>
          <p:nvPr>
            <p:ph type="sldNum" sz="quarter" idx="10"/>
          </p:nvPr>
        </p:nvSpPr>
        <p:spPr/>
        <p:txBody>
          <a:bodyPr/>
          <a:lstStyle/>
          <a:p>
            <a:fld id="{54F60B61-172D-4509-B931-6E88C4E54591}" type="slidenum">
              <a:rPr lang="en-US" smtClean="0"/>
              <a:t>19</a:t>
            </a:fld>
            <a:endParaRPr lang="en-US" dirty="0"/>
          </a:p>
        </p:txBody>
      </p:sp>
    </p:spTree>
    <p:extLst>
      <p:ext uri="{BB962C8B-B14F-4D97-AF65-F5344CB8AC3E}">
        <p14:creationId xmlns:p14="http://schemas.microsoft.com/office/powerpoint/2010/main" val="1888413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20</a:t>
            </a:fld>
            <a:endParaRPr lang="en-US" dirty="0"/>
          </a:p>
        </p:txBody>
      </p:sp>
    </p:spTree>
    <p:extLst>
      <p:ext uri="{BB962C8B-B14F-4D97-AF65-F5344CB8AC3E}">
        <p14:creationId xmlns:p14="http://schemas.microsoft.com/office/powerpoint/2010/main" val="2602105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We have already obtained the value</a:t>
                </a:r>
                <a:r>
                  <a:rPr lang="en-US" sz="1200" baseline="0" dirty="0" smtClean="0"/>
                  <a:t> of </a:t>
                </a:r>
                <a:r>
                  <a:rPr lang="en-US" i="0">
                    <a:latin typeface="Cambria Math"/>
                  </a:rPr>
                  <a:t>𝑠</a:t>
                </a:r>
                <a:r>
                  <a:rPr lang="en-US" i="0" smtClean="0">
                    <a:latin typeface="Cambria Math" panose="02040503050406030204" pitchFamily="18" charset="0"/>
                  </a:rPr>
                  <a:t>_</a:t>
                </a:r>
                <a:r>
                  <a:rPr lang="en-US" i="0">
                    <a:latin typeface="Cambria Math"/>
                  </a:rPr>
                  <a:t>𝑥𝑦</a:t>
                </a:r>
                <a:r>
                  <a:rPr lang="en-US" sz="1200" dirty="0" smtClean="0"/>
                  <a:t> as 12.8.</a:t>
                </a:r>
              </a:p>
              <a:p>
                <a:pPr marL="171450" indent="-171450">
                  <a:lnSpc>
                    <a:spcPct val="150000"/>
                  </a:lnSpc>
                  <a:buFont typeface="Arial" panose="020B0604020202020204" pitchFamily="34" charset="0"/>
                  <a:buChar char="•"/>
                </a:pPr>
                <a:r>
                  <a:rPr lang="en-US" sz="1200" b="0" i="0" u="none" strike="noStrike" kern="1200" baseline="0" dirty="0" smtClean="0">
                    <a:solidFill>
                      <a:schemeClr val="tx1"/>
                    </a:solidFill>
                    <a:ea typeface="+mn-ea"/>
                    <a:cs typeface="+mn-cs"/>
                  </a:rPr>
                  <a:t>Using data in Table 2.14, we can compute sample standard deviations for </a:t>
                </a:r>
                <a:r>
                  <a:rPr lang="en-US" sz="1200" b="0" i="1" u="none" strike="noStrike" kern="1200" baseline="0" dirty="0" smtClean="0">
                    <a:solidFill>
                      <a:schemeClr val="tx1"/>
                    </a:solidFill>
                    <a:ea typeface="+mn-ea"/>
                    <a:cs typeface="+mn-cs"/>
                  </a:rPr>
                  <a:t>x </a:t>
                </a:r>
                <a:r>
                  <a:rPr lang="en-US" sz="1200" b="0" i="0" u="none" strike="noStrike" kern="1200" baseline="0" dirty="0" smtClean="0">
                    <a:solidFill>
                      <a:schemeClr val="tx1"/>
                    </a:solidFill>
                    <a:ea typeface="+mn-ea"/>
                    <a:cs typeface="+mn-cs"/>
                  </a:rPr>
                  <a:t>and </a:t>
                </a:r>
                <a:r>
                  <a:rPr lang="en-US" sz="1200" b="0" i="1" u="none" strike="noStrike" kern="1200" baseline="0" dirty="0" smtClean="0">
                    <a:solidFill>
                      <a:schemeClr val="tx1"/>
                    </a:solidFill>
                    <a:ea typeface="+mn-ea"/>
                    <a:cs typeface="+mn-cs"/>
                  </a:rPr>
                  <a:t>y</a:t>
                </a:r>
                <a:r>
                  <a:rPr lang="en-US" sz="1200" b="0" i="0" u="none" strike="noStrike" kern="1200" baseline="0" dirty="0" smtClean="0">
                    <a:solidFill>
                      <a:schemeClr val="tx1"/>
                    </a:solidFill>
                    <a:ea typeface="+mn-ea"/>
                    <a:cs typeface="+mn-cs"/>
                  </a:rPr>
                  <a:t>.</a:t>
                </a:r>
              </a:p>
              <a:p>
                <a:pPr marL="171450" indent="-171450">
                  <a:lnSpc>
                    <a:spcPct val="150000"/>
                  </a:lnSpc>
                  <a:buFont typeface="Arial" panose="020B0604020202020204" pitchFamily="34" charset="0"/>
                  <a:buChar char="•"/>
                </a:pPr>
                <a:r>
                  <a:rPr lang="en-US" sz="1200" i="0" smtClean="0">
                    <a:latin typeface="Cambria Math" panose="02040503050406030204" pitchFamily="18" charset="0"/>
                  </a:rPr>
                  <a:t>〖</a:t>
                </a:r>
                <a:r>
                  <a:rPr lang="en-US" sz="1200" b="0" i="0" smtClean="0">
                    <a:latin typeface="Cambria Math"/>
                  </a:rPr>
                  <a:t> </a:t>
                </a:r>
                <a:r>
                  <a:rPr lang="en-US" sz="1200" i="0">
                    <a:latin typeface="Cambria Math"/>
                  </a:rPr>
                  <a:t>𝑠</a:t>
                </a:r>
                <a:r>
                  <a:rPr lang="en-US" sz="1200" i="0" smtClean="0">
                    <a:latin typeface="Cambria Math" panose="02040503050406030204" pitchFamily="18" charset="0"/>
                  </a:rPr>
                  <a:t>〗_</a:t>
                </a:r>
                <a:r>
                  <a:rPr lang="en-US" sz="1200" i="0">
                    <a:latin typeface="Cambria Math"/>
                  </a:rPr>
                  <a:t>𝑥</a:t>
                </a:r>
                <a:r>
                  <a:rPr lang="en-US" sz="1200" i="0" dirty="0">
                    <a:latin typeface="Cambria Math"/>
                  </a:rPr>
                  <a:t> "</a:t>
                </a:r>
                <a:r>
                  <a:rPr lang="en-US" sz="1200" i="0" dirty="0">
                    <a:latin typeface="Cambria Math" panose="02040503050406030204" pitchFamily="18" charset="0"/>
                  </a:rPr>
                  <a:t>=</a:t>
                </a:r>
                <a:r>
                  <a:rPr lang="en-US" sz="1200" i="0">
                    <a:latin typeface="Cambria Math" panose="02040503050406030204" pitchFamily="18" charset="0"/>
                  </a:rPr>
                  <a:t>" √(</a:t>
                </a:r>
                <a:r>
                  <a:rPr lang="en-US" sz="1200" i="0" dirty="0">
                    <a:latin typeface="Cambria Math" panose="02040503050406030204" pitchFamily="18" charset="0"/>
                  </a:rPr>
                  <a:t>∑▒(</a:t>
                </a:r>
                <a:r>
                  <a:rPr lang="en-US" sz="1200" i="0" dirty="0">
                    <a:latin typeface="Cambria Math"/>
                  </a:rPr>
                  <a:t>𝑥</a:t>
                </a:r>
                <a:r>
                  <a:rPr lang="en-US" sz="1200" i="0" dirty="0">
                    <a:latin typeface="Cambria Math" panose="02040503050406030204" pitchFamily="18" charset="0"/>
                  </a:rPr>
                  <a:t>_</a:t>
                </a:r>
                <a:r>
                  <a:rPr lang="en-US" sz="1200" i="0" dirty="0">
                    <a:latin typeface="Cambria Math"/>
                  </a:rPr>
                  <a:t>𝑖−𝑥</a:t>
                </a:r>
                <a:r>
                  <a:rPr lang="en-US" sz="1200" i="0" dirty="0">
                    <a:latin typeface="Cambria Math" panose="02040503050406030204" pitchFamily="18" charset="0"/>
                  </a:rPr>
                  <a:t> ̅ ) ^</a:t>
                </a:r>
                <a:r>
                  <a:rPr lang="en-US" sz="1200" i="0" dirty="0">
                    <a:latin typeface="Cambria Math"/>
                  </a:rPr>
                  <a:t>2</a:t>
                </a:r>
                <a:r>
                  <a:rPr lang="en-US" sz="1200" i="0" dirty="0">
                    <a:latin typeface="Cambria Math" panose="02040503050406030204" pitchFamily="18" charset="0"/>
                  </a:rPr>
                  <a:t>/(</a:t>
                </a:r>
                <a:r>
                  <a:rPr lang="en-US" sz="1200" i="0" dirty="0">
                    <a:latin typeface="Cambria Math"/>
                  </a:rPr>
                  <a:t>𝑛−1</a:t>
                </a:r>
                <a:r>
                  <a:rPr lang="en-US" sz="1200" i="0" dirty="0">
                    <a:latin typeface="Cambria Math" panose="02040503050406030204" pitchFamily="18" charset="0"/>
                  </a:rPr>
                  <a:t>)</a:t>
                </a:r>
                <a:r>
                  <a:rPr lang="en-US" sz="1200" i="0">
                    <a:latin typeface="Cambria Math" panose="02040503050406030204" pitchFamily="18" charset="0"/>
                  </a:rPr>
                  <a:t>)</a:t>
                </a:r>
                <a:r>
                  <a:rPr lang="en-US" sz="1200" dirty="0" smtClean="0"/>
                  <a:t> = 4.36</a:t>
                </a:r>
              </a:p>
              <a:p>
                <a:pPr marL="171450" indent="-171450">
                  <a:lnSpc>
                    <a:spcPct val="150000"/>
                  </a:lnSpc>
                  <a:buFont typeface="Arial" panose="020B0604020202020204" pitchFamily="34" charset="0"/>
                  <a:buChar char="•"/>
                </a:pPr>
                <a:r>
                  <a:rPr lang="en-US" sz="1200" i="0">
                    <a:latin typeface="Cambria Math"/>
                  </a:rPr>
                  <a:t>𝑠</a:t>
                </a:r>
                <a:r>
                  <a:rPr lang="en-US" sz="1200" i="0">
                    <a:latin typeface="Cambria Math" panose="02040503050406030204" pitchFamily="18" charset="0"/>
                  </a:rPr>
                  <a:t>_</a:t>
                </a:r>
                <a:r>
                  <a:rPr lang="en-US" sz="1200" b="0" i="0" smtClean="0">
                    <a:latin typeface="Cambria Math"/>
                  </a:rPr>
                  <a:t>𝑦</a:t>
                </a:r>
                <a:r>
                  <a:rPr lang="en-US" sz="1200" b="0" i="0" dirty="0">
                    <a:latin typeface="Cambria Math"/>
                  </a:rPr>
                  <a:t> "</a:t>
                </a:r>
                <a:r>
                  <a:rPr lang="en-US" sz="1200" i="0" dirty="0">
                    <a:latin typeface="Cambria Math" panose="02040503050406030204" pitchFamily="18" charset="0"/>
                  </a:rPr>
                  <a:t>=</a:t>
                </a:r>
                <a:r>
                  <a:rPr lang="en-US" sz="1200" i="0">
                    <a:latin typeface="Cambria Math" panose="02040503050406030204" pitchFamily="18" charset="0"/>
                  </a:rPr>
                  <a:t>" √(</a:t>
                </a:r>
                <a:r>
                  <a:rPr lang="en-US" sz="1200" i="0" dirty="0">
                    <a:latin typeface="Cambria Math" panose="02040503050406030204" pitchFamily="18" charset="0"/>
                  </a:rPr>
                  <a:t>∑</a:t>
                </a:r>
                <a:r>
                  <a:rPr lang="en-US" sz="1200" b="0" i="0" dirty="0" smtClean="0">
                    <a:latin typeface="Cambria Math" panose="02040503050406030204" pitchFamily="18" charset="0"/>
                  </a:rPr>
                  <a:t>▒</a:t>
                </a:r>
                <a:r>
                  <a:rPr lang="en-US" sz="1200" b="0" i="0" dirty="0">
                    <a:latin typeface="Cambria Math" panose="02040503050406030204" pitchFamily="18" charset="0"/>
                  </a:rPr>
                  <a:t>(</a:t>
                </a:r>
                <a:r>
                  <a:rPr lang="en-US" sz="1200" b="0" i="0" dirty="0" smtClean="0">
                    <a:latin typeface="Cambria Math"/>
                  </a:rPr>
                  <a:t>𝑦</a:t>
                </a:r>
                <a:r>
                  <a:rPr lang="en-US" sz="1200" b="0" i="0" dirty="0">
                    <a:latin typeface="Cambria Math" panose="02040503050406030204" pitchFamily="18" charset="0"/>
                  </a:rPr>
                  <a:t>_</a:t>
                </a:r>
                <a:r>
                  <a:rPr lang="en-US" sz="1200" i="0" dirty="0">
                    <a:latin typeface="Cambria Math"/>
                  </a:rPr>
                  <a:t>𝑖−</a:t>
                </a:r>
                <a:r>
                  <a:rPr lang="en-US" sz="1200" b="0" i="0" dirty="0" smtClean="0">
                    <a:latin typeface="Cambria Math"/>
                  </a:rPr>
                  <a:t>𝑦</a:t>
                </a:r>
                <a:r>
                  <a:rPr lang="en-US" sz="1200" b="0" i="0" dirty="0">
                    <a:latin typeface="Cambria Math" panose="02040503050406030204" pitchFamily="18" charset="0"/>
                  </a:rPr>
                  <a:t> ̅</a:t>
                </a:r>
                <a:r>
                  <a:rPr lang="en-US" sz="1200" b="0" i="0" dirty="0" smtClean="0">
                    <a:latin typeface="Cambria Math" panose="02040503050406030204" pitchFamily="18" charset="0"/>
                  </a:rPr>
                  <a:t> ) </a:t>
                </a:r>
                <a:r>
                  <a:rPr lang="en-US" sz="1200" b="0" i="0" dirty="0">
                    <a:latin typeface="Cambria Math" panose="02040503050406030204" pitchFamily="18" charset="0"/>
                  </a:rPr>
                  <a:t>^</a:t>
                </a:r>
                <a:r>
                  <a:rPr lang="en-US" sz="1200" i="0" dirty="0">
                    <a:latin typeface="Cambria Math"/>
                  </a:rPr>
                  <a:t>2</a:t>
                </a:r>
                <a:r>
                  <a:rPr lang="en-US" sz="1200" i="0" dirty="0">
                    <a:latin typeface="Cambria Math" panose="02040503050406030204" pitchFamily="18" charset="0"/>
                  </a:rPr>
                  <a:t>/(</a:t>
                </a:r>
                <a:r>
                  <a:rPr lang="en-US" sz="1200" i="0" dirty="0">
                    <a:latin typeface="Cambria Math"/>
                  </a:rPr>
                  <a:t>𝑛−1</a:t>
                </a:r>
                <a:r>
                  <a:rPr lang="en-US" sz="1200" i="0" dirty="0">
                    <a:latin typeface="Cambria Math" panose="02040503050406030204" pitchFamily="18" charset="0"/>
                  </a:rPr>
                  <a:t>)</a:t>
                </a:r>
                <a:r>
                  <a:rPr lang="en-US" sz="1200" i="0">
                    <a:latin typeface="Cambria Math" panose="02040503050406030204" pitchFamily="18" charset="0"/>
                  </a:rPr>
                  <a:t>)</a:t>
                </a:r>
                <a:r>
                  <a:rPr lang="en-US" sz="1200" dirty="0"/>
                  <a:t> </a:t>
                </a:r>
                <a:r>
                  <a:rPr lang="en-US" sz="1200" dirty="0" smtClean="0"/>
                  <a:t>=</a:t>
                </a:r>
                <a:r>
                  <a:rPr lang="en-US" sz="1200" baseline="0" dirty="0" smtClean="0"/>
                  <a:t> 3.15</a:t>
                </a:r>
                <a:endParaRPr lang="en-US" dirty="0"/>
              </a:p>
            </p:txBody>
          </p:sp>
        </mc:Fallback>
      </mc:AlternateContent>
      <p:sp>
        <p:nvSpPr>
          <p:cNvPr id="4" name="Slide Number Placeholder 3"/>
          <p:cNvSpPr>
            <a:spLocks noGrp="1"/>
          </p:cNvSpPr>
          <p:nvPr>
            <p:ph type="sldNum" sz="quarter" idx="10"/>
          </p:nvPr>
        </p:nvSpPr>
        <p:spPr/>
        <p:txBody>
          <a:bodyPr/>
          <a:lstStyle/>
          <a:p>
            <a:fld id="{54F60B61-172D-4509-B931-6E88C4E54591}" type="slidenum">
              <a:rPr lang="en-US" smtClean="0"/>
              <a:t>21</a:t>
            </a:fld>
            <a:endParaRPr lang="en-US" dirty="0"/>
          </a:p>
        </p:txBody>
      </p:sp>
    </p:spTree>
    <p:extLst>
      <p:ext uri="{BB962C8B-B14F-4D97-AF65-F5344CB8AC3E}">
        <p14:creationId xmlns:p14="http://schemas.microsoft.com/office/powerpoint/2010/main" val="1633776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23</a:t>
            </a:fld>
            <a:endParaRPr lang="en-US" dirty="0"/>
          </a:p>
        </p:txBody>
      </p:sp>
    </p:spTree>
    <p:extLst>
      <p:ext uri="{BB962C8B-B14F-4D97-AF65-F5344CB8AC3E}">
        <p14:creationId xmlns:p14="http://schemas.microsoft.com/office/powerpoint/2010/main" val="1374931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25</a:t>
            </a:fld>
            <a:endParaRPr lang="en-US" dirty="0"/>
          </a:p>
        </p:txBody>
      </p:sp>
    </p:spTree>
    <p:extLst>
      <p:ext uri="{BB962C8B-B14F-4D97-AF65-F5344CB8AC3E}">
        <p14:creationId xmlns:p14="http://schemas.microsoft.com/office/powerpoint/2010/main" val="377487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26</a:t>
            </a:fld>
            <a:endParaRPr lang="en-US" dirty="0"/>
          </a:p>
        </p:txBody>
      </p:sp>
    </p:spTree>
    <p:extLst>
      <p:ext uri="{BB962C8B-B14F-4D97-AF65-F5344CB8AC3E}">
        <p14:creationId xmlns:p14="http://schemas.microsoft.com/office/powerpoint/2010/main" val="207212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3</a:t>
            </a:fld>
            <a:endParaRPr lang="en-US" dirty="0"/>
          </a:p>
        </p:txBody>
      </p:sp>
    </p:spTree>
    <p:extLst>
      <p:ext uri="{BB962C8B-B14F-4D97-AF65-F5344CB8AC3E}">
        <p14:creationId xmlns:p14="http://schemas.microsoft.com/office/powerpoint/2010/main" val="308863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27</a:t>
            </a:fld>
            <a:endParaRPr lang="en-US" dirty="0"/>
          </a:p>
        </p:txBody>
      </p:sp>
    </p:spTree>
    <p:extLst>
      <p:ext uri="{BB962C8B-B14F-4D97-AF65-F5344CB8AC3E}">
        <p14:creationId xmlns:p14="http://schemas.microsoft.com/office/powerpoint/2010/main" val="382333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5</a:t>
            </a:fld>
            <a:endParaRPr lang="en-US" dirty="0"/>
          </a:p>
        </p:txBody>
      </p:sp>
    </p:spTree>
    <p:extLst>
      <p:ext uri="{BB962C8B-B14F-4D97-AF65-F5344CB8AC3E}">
        <p14:creationId xmlns:p14="http://schemas.microsoft.com/office/powerpoint/2010/main" val="207827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6</a:t>
            </a:fld>
            <a:endParaRPr lang="en-US" dirty="0"/>
          </a:p>
        </p:txBody>
      </p:sp>
    </p:spTree>
    <p:extLst>
      <p:ext uri="{BB962C8B-B14F-4D97-AF65-F5344CB8AC3E}">
        <p14:creationId xmlns:p14="http://schemas.microsoft.com/office/powerpoint/2010/main" val="1597262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AU" sz="1200" dirty="0">
                    <a:solidFill>
                      <a:schemeClr val="tx1"/>
                    </a:solidFill>
                    <a:latin typeface="Calibri" panose="020F0502020204030204" pitchFamily="34" charset="0"/>
                    <a:cs typeface="Calibri" panose="020F0502020204030204" pitchFamily="34" charset="0"/>
                  </a:rPr>
                  <a:t>According to the Pythagorean Theorem:</a:t>
                </a:r>
              </a:p>
              <a:p>
                <a:r>
                  <a:rPr lang="en-AU" sz="1400" dirty="0">
                    <a:solidFill>
                      <a:schemeClr val="tx1"/>
                    </a:solidFill>
                  </a:rPr>
                  <a:t>A</a:t>
                </a:r>
                <a:r>
                  <a:rPr lang="en-AU" sz="1400" baseline="30000" dirty="0">
                    <a:solidFill>
                      <a:schemeClr val="tx1"/>
                    </a:solidFill>
                  </a:rPr>
                  <a:t>2</a:t>
                </a:r>
                <a:r>
                  <a:rPr lang="en-AU" sz="1400" dirty="0">
                    <a:solidFill>
                      <a:schemeClr val="tx1"/>
                    </a:solidFill>
                  </a:rPr>
                  <a:t> =B</a:t>
                </a:r>
                <a:r>
                  <a:rPr lang="en-AU" sz="1400" baseline="30000" dirty="0">
                    <a:solidFill>
                      <a:schemeClr val="tx1"/>
                    </a:solidFill>
                  </a:rPr>
                  <a:t>2</a:t>
                </a:r>
                <a:r>
                  <a:rPr lang="en-AU" sz="1400" dirty="0">
                    <a:solidFill>
                      <a:schemeClr val="tx1"/>
                    </a:solidFill>
                  </a:rPr>
                  <a:t> </a:t>
                </a:r>
                <a:r>
                  <a:rPr lang="en-US" sz="1400" dirty="0">
                    <a:solidFill>
                      <a:schemeClr val="tx1"/>
                    </a:solidFill>
                  </a:rPr>
                  <a:t>× C</a:t>
                </a:r>
                <a:r>
                  <a:rPr lang="en-US" sz="1400" baseline="30000" dirty="0">
                    <a:solidFill>
                      <a:schemeClr val="tx1"/>
                    </a:solidFill>
                  </a:rPr>
                  <a:t>2</a:t>
                </a:r>
              </a:p>
              <a:p>
                <a:r>
                  <a:rPr lang="en-US" sz="1200" dirty="0">
                    <a:solidFill>
                      <a:schemeClr val="tx1"/>
                    </a:solidFill>
                  </a:rPr>
                  <a:t>and based on our data:</a:t>
                </a:r>
              </a:p>
              <a:p>
                <a:r>
                  <a:rPr lang="en-US" sz="1400" dirty="0">
                    <a:solidFill>
                      <a:schemeClr val="tx1"/>
                    </a:solidFill>
                  </a:rPr>
                  <a:t>B = 170 – 50</a:t>
                </a:r>
              </a:p>
              <a:p>
                <a:r>
                  <a:rPr lang="en-US" sz="1400" dirty="0">
                    <a:solidFill>
                      <a:schemeClr val="tx1"/>
                    </a:solidFill>
                  </a:rPr>
                  <a:t>C = 59 – 37</a:t>
                </a:r>
              </a:p>
              <a:p>
                <a:r>
                  <a:rPr lang="en-US" sz="1400" dirty="0">
                    <a:solidFill>
                      <a:schemeClr val="tx1"/>
                    </a:solidFill>
                  </a:rPr>
                  <a:t>So we can get:</a:t>
                </a:r>
              </a:p>
              <a:p>
                <a:r>
                  <a:rPr lang="en-US" sz="1400" dirty="0">
                    <a:solidFill>
                      <a:schemeClr val="tx1"/>
                    </a:solidFill>
                  </a:rPr>
                  <a:t>A = </a:t>
                </a:r>
                <a14:m>
                  <m:oMath xmlns:m="http://schemas.openxmlformats.org/officeDocument/2006/math">
                    <m:rad>
                      <m:radPr>
                        <m:degHide m:val="on"/>
                        <m:ctrlPr>
                          <a:rPr lang="en-US" sz="1400" i="1" smtClean="0">
                            <a:solidFill>
                              <a:schemeClr val="tx1"/>
                            </a:solidFill>
                            <a:latin typeface="Cambria Math" panose="02040503050406030204" pitchFamily="18" charset="0"/>
                          </a:rPr>
                        </m:ctrlPr>
                      </m:radPr>
                      <m:deg/>
                      <m:e>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170−50</m:t>
                            </m:r>
                          </m:e>
                        </m:d>
                        <m:r>
                          <a:rPr lang="en-US" sz="1400" b="0" i="1" baseline="30000"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59−37</m:t>
                            </m:r>
                          </m:e>
                        </m:d>
                        <m:r>
                          <a:rPr lang="en-US" sz="1400" b="0" i="1" baseline="30000" smtClean="0">
                            <a:solidFill>
                              <a:schemeClr val="tx1"/>
                            </a:solidFill>
                            <a:latin typeface="Cambria Math" panose="02040503050406030204" pitchFamily="18" charset="0"/>
                          </a:rPr>
                          <m:t>2</m:t>
                        </m:r>
                      </m:e>
                    </m:rad>
                    <m:r>
                      <a:rPr lang="en-US" sz="1400" b="0" i="1" smtClean="0">
                        <a:solidFill>
                          <a:schemeClr val="tx1"/>
                        </a:solidFill>
                        <a:latin typeface="Cambria Math" panose="02040503050406030204" pitchFamily="18" charset="0"/>
                      </a:rPr>
                      <m:t>= </m:t>
                    </m:r>
                  </m:oMath>
                </a14:m>
                <a:r>
                  <a:rPr lang="en-US" sz="1400" dirty="0">
                    <a:solidFill>
                      <a:schemeClr val="tx1"/>
                    </a:solidFill>
                  </a:rPr>
                  <a:t>122</a:t>
                </a:r>
              </a:p>
              <a:p>
                <a:endParaRPr lang="en-AU" dirty="0"/>
              </a:p>
            </p:txBody>
          </p:sp>
        </mc:Choice>
        <mc:Fallback xmlns="">
          <p:sp>
            <p:nvSpPr>
              <p:cNvPr id="3" name="Notes Placeholder 2"/>
              <p:cNvSpPr>
                <a:spLocks noGrp="1"/>
              </p:cNvSpPr>
              <p:nvPr>
                <p:ph type="body" idx="1"/>
              </p:nvPr>
            </p:nvSpPr>
            <p:spPr/>
            <p:txBody>
              <a:bodyPr/>
              <a:lstStyle/>
              <a:p>
                <a:r>
                  <a:rPr lang="en-AU" sz="1200" dirty="0">
                    <a:solidFill>
                      <a:schemeClr val="tx1"/>
                    </a:solidFill>
                    <a:latin typeface="Calibri" panose="020F0502020204030204" pitchFamily="34" charset="0"/>
                    <a:cs typeface="Calibri" panose="020F0502020204030204" pitchFamily="34" charset="0"/>
                  </a:rPr>
                  <a:t>According to the Pythagorean Theorem:</a:t>
                </a:r>
              </a:p>
              <a:p>
                <a:r>
                  <a:rPr lang="en-AU" sz="1400" dirty="0">
                    <a:solidFill>
                      <a:schemeClr val="tx1"/>
                    </a:solidFill>
                  </a:rPr>
                  <a:t>A</a:t>
                </a:r>
                <a:r>
                  <a:rPr lang="en-AU" sz="1400" baseline="30000" dirty="0">
                    <a:solidFill>
                      <a:schemeClr val="tx1"/>
                    </a:solidFill>
                  </a:rPr>
                  <a:t>2</a:t>
                </a:r>
                <a:r>
                  <a:rPr lang="en-AU" sz="1400" dirty="0">
                    <a:solidFill>
                      <a:schemeClr val="tx1"/>
                    </a:solidFill>
                  </a:rPr>
                  <a:t> =B</a:t>
                </a:r>
                <a:r>
                  <a:rPr lang="en-AU" sz="1400" baseline="30000" dirty="0">
                    <a:solidFill>
                      <a:schemeClr val="tx1"/>
                    </a:solidFill>
                  </a:rPr>
                  <a:t>2</a:t>
                </a:r>
                <a:r>
                  <a:rPr lang="en-AU" sz="1400" dirty="0">
                    <a:solidFill>
                      <a:schemeClr val="tx1"/>
                    </a:solidFill>
                  </a:rPr>
                  <a:t> </a:t>
                </a:r>
                <a:r>
                  <a:rPr lang="en-US" sz="1400" dirty="0">
                    <a:solidFill>
                      <a:schemeClr val="tx1"/>
                    </a:solidFill>
                  </a:rPr>
                  <a:t>× C</a:t>
                </a:r>
                <a:r>
                  <a:rPr lang="en-US" sz="1400" baseline="30000" dirty="0">
                    <a:solidFill>
                      <a:schemeClr val="tx1"/>
                    </a:solidFill>
                  </a:rPr>
                  <a:t>2</a:t>
                </a:r>
              </a:p>
              <a:p>
                <a:r>
                  <a:rPr lang="en-US" sz="1200" dirty="0">
                    <a:solidFill>
                      <a:schemeClr val="tx1"/>
                    </a:solidFill>
                  </a:rPr>
                  <a:t>and based on our data:</a:t>
                </a:r>
              </a:p>
              <a:p>
                <a:r>
                  <a:rPr lang="en-US" sz="1400" dirty="0">
                    <a:solidFill>
                      <a:schemeClr val="tx1"/>
                    </a:solidFill>
                  </a:rPr>
                  <a:t>B = 170 – 50</a:t>
                </a:r>
              </a:p>
              <a:p>
                <a:r>
                  <a:rPr lang="en-US" sz="1400" dirty="0">
                    <a:solidFill>
                      <a:schemeClr val="tx1"/>
                    </a:solidFill>
                  </a:rPr>
                  <a:t>C = 59 – 37</a:t>
                </a:r>
              </a:p>
              <a:p>
                <a:r>
                  <a:rPr lang="en-US" sz="1400" dirty="0">
                    <a:solidFill>
                      <a:schemeClr val="tx1"/>
                    </a:solidFill>
                  </a:rPr>
                  <a:t>So we can get:</a:t>
                </a:r>
              </a:p>
              <a:p>
                <a:r>
                  <a:rPr lang="en-US" sz="1400" dirty="0">
                    <a:solidFill>
                      <a:schemeClr val="tx1"/>
                    </a:solidFill>
                  </a:rPr>
                  <a:t>A = </a:t>
                </a:r>
                <a:r>
                  <a:rPr lang="en-US" sz="1400" i="0">
                    <a:solidFill>
                      <a:schemeClr val="tx1"/>
                    </a:solidFill>
                    <a:latin typeface="Cambria Math" panose="02040503050406030204" pitchFamily="18" charset="0"/>
                  </a:rPr>
                  <a:t>√(</a:t>
                </a:r>
                <a:r>
                  <a:rPr lang="en-US" sz="1400" b="0" i="0">
                    <a:solidFill>
                      <a:schemeClr val="tx1"/>
                    </a:solidFill>
                    <a:latin typeface="Cambria Math" panose="02040503050406030204" pitchFamily="18" charset="0"/>
                  </a:rPr>
                  <a:t>(170−50)</a:t>
                </a:r>
                <a:r>
                  <a:rPr lang="en-US" sz="1400" b="0" i="0" baseline="30000">
                    <a:solidFill>
                      <a:schemeClr val="tx1"/>
                    </a:solidFill>
                    <a:latin typeface="Cambria Math" panose="02040503050406030204" pitchFamily="18" charset="0"/>
                  </a:rPr>
                  <a:t>2</a:t>
                </a:r>
                <a:r>
                  <a:rPr lang="en-US" sz="1400" b="0" i="0">
                    <a:solidFill>
                      <a:schemeClr val="tx1"/>
                    </a:solidFill>
                    <a:latin typeface="Cambria Math" panose="02040503050406030204" pitchFamily="18" charset="0"/>
                  </a:rPr>
                  <a:t>+(59−37)</a:t>
                </a:r>
                <a:r>
                  <a:rPr lang="en-US" sz="1400" b="0" i="0" baseline="30000">
                    <a:solidFill>
                      <a:schemeClr val="tx1"/>
                    </a:solidFill>
                    <a:latin typeface="Cambria Math" panose="02040503050406030204" pitchFamily="18" charset="0"/>
                  </a:rPr>
                  <a:t>2)</a:t>
                </a:r>
                <a:r>
                  <a:rPr lang="en-US" sz="1400" b="0" i="0">
                    <a:solidFill>
                      <a:schemeClr val="tx1"/>
                    </a:solidFill>
                    <a:latin typeface="Cambria Math" panose="02040503050406030204" pitchFamily="18" charset="0"/>
                  </a:rPr>
                  <a:t>= </a:t>
                </a:r>
                <a:r>
                  <a:rPr lang="en-US" sz="1400" dirty="0">
                    <a:solidFill>
                      <a:schemeClr val="tx1"/>
                    </a:solidFill>
                  </a:rPr>
                  <a:t>122</a:t>
                </a:r>
              </a:p>
              <a:p>
                <a:endParaRPr lang="en-AU" dirty="0"/>
              </a:p>
            </p:txBody>
          </p:sp>
        </mc:Fallback>
      </mc:AlternateContent>
      <p:sp>
        <p:nvSpPr>
          <p:cNvPr id="4" name="Slide Number Placeholder 3"/>
          <p:cNvSpPr>
            <a:spLocks noGrp="1"/>
          </p:cNvSpPr>
          <p:nvPr>
            <p:ph type="sldNum" sz="quarter" idx="5"/>
          </p:nvPr>
        </p:nvSpPr>
        <p:spPr/>
        <p:txBody>
          <a:bodyPr/>
          <a:lstStyle/>
          <a:p>
            <a:fld id="{54F60B61-172D-4509-B931-6E88C4E54591}" type="slidenum">
              <a:rPr lang="en-US" smtClean="0"/>
              <a:t>10</a:t>
            </a:fld>
            <a:endParaRPr lang="en-US" dirty="0"/>
          </a:p>
        </p:txBody>
      </p:sp>
    </p:spTree>
    <p:extLst>
      <p:ext uri="{BB962C8B-B14F-4D97-AF65-F5344CB8AC3E}">
        <p14:creationId xmlns:p14="http://schemas.microsoft.com/office/powerpoint/2010/main" val="302938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AU" dirty="0"/>
              </a:p>
            </p:txBody>
          </p:sp>
        </mc:Choice>
        <mc:Fallback xmlns="">
          <p:sp>
            <p:nvSpPr>
              <p:cNvPr id="3" name="Notes Placeholder 2"/>
              <p:cNvSpPr>
                <a:spLocks noGrp="1"/>
              </p:cNvSpPr>
              <p:nvPr>
                <p:ph type="body" idx="1"/>
              </p:nvPr>
            </p:nvSpPr>
            <p:spPr/>
            <p:txBody>
              <a:bodyPr/>
              <a:lstStyle/>
              <a:p>
                <a:r>
                  <a:rPr lang="en-AU" sz="1200" dirty="0">
                    <a:solidFill>
                      <a:schemeClr val="tx1"/>
                    </a:solidFill>
                    <a:latin typeface="Calibri" panose="020F0502020204030204" pitchFamily="34" charset="0"/>
                    <a:cs typeface="Calibri" panose="020F0502020204030204" pitchFamily="34" charset="0"/>
                  </a:rPr>
                  <a:t>According to the Pythagorean Theorem:</a:t>
                </a:r>
              </a:p>
              <a:p>
                <a:r>
                  <a:rPr lang="en-AU" sz="1400" dirty="0">
                    <a:solidFill>
                      <a:schemeClr val="tx1"/>
                    </a:solidFill>
                  </a:rPr>
                  <a:t>A</a:t>
                </a:r>
                <a:r>
                  <a:rPr lang="en-AU" sz="1400" baseline="30000" dirty="0">
                    <a:solidFill>
                      <a:schemeClr val="tx1"/>
                    </a:solidFill>
                  </a:rPr>
                  <a:t>2</a:t>
                </a:r>
                <a:r>
                  <a:rPr lang="en-AU" sz="1400" dirty="0">
                    <a:solidFill>
                      <a:schemeClr val="tx1"/>
                    </a:solidFill>
                  </a:rPr>
                  <a:t> =B</a:t>
                </a:r>
                <a:r>
                  <a:rPr lang="en-AU" sz="1400" baseline="30000" dirty="0">
                    <a:solidFill>
                      <a:schemeClr val="tx1"/>
                    </a:solidFill>
                  </a:rPr>
                  <a:t>2</a:t>
                </a:r>
                <a:r>
                  <a:rPr lang="en-AU" sz="1400" dirty="0">
                    <a:solidFill>
                      <a:schemeClr val="tx1"/>
                    </a:solidFill>
                  </a:rPr>
                  <a:t> </a:t>
                </a:r>
                <a:r>
                  <a:rPr lang="en-US" sz="1400" dirty="0">
                    <a:solidFill>
                      <a:schemeClr val="tx1"/>
                    </a:solidFill>
                  </a:rPr>
                  <a:t>× C</a:t>
                </a:r>
                <a:r>
                  <a:rPr lang="en-US" sz="1400" baseline="30000" dirty="0">
                    <a:solidFill>
                      <a:schemeClr val="tx1"/>
                    </a:solidFill>
                  </a:rPr>
                  <a:t>2</a:t>
                </a:r>
              </a:p>
              <a:p>
                <a:r>
                  <a:rPr lang="en-US" sz="1200" dirty="0">
                    <a:solidFill>
                      <a:schemeClr val="tx1"/>
                    </a:solidFill>
                  </a:rPr>
                  <a:t>and based on our data:</a:t>
                </a:r>
              </a:p>
              <a:p>
                <a:r>
                  <a:rPr lang="en-US" sz="1400" dirty="0">
                    <a:solidFill>
                      <a:schemeClr val="tx1"/>
                    </a:solidFill>
                  </a:rPr>
                  <a:t>B = 170 – 50</a:t>
                </a:r>
              </a:p>
              <a:p>
                <a:r>
                  <a:rPr lang="en-US" sz="1400" dirty="0">
                    <a:solidFill>
                      <a:schemeClr val="tx1"/>
                    </a:solidFill>
                  </a:rPr>
                  <a:t>C = 59 – 37</a:t>
                </a:r>
              </a:p>
              <a:p>
                <a:r>
                  <a:rPr lang="en-US" sz="1400" dirty="0">
                    <a:solidFill>
                      <a:schemeClr val="tx1"/>
                    </a:solidFill>
                  </a:rPr>
                  <a:t>So we can get:</a:t>
                </a:r>
              </a:p>
              <a:p>
                <a:r>
                  <a:rPr lang="en-US" sz="1400" dirty="0">
                    <a:solidFill>
                      <a:schemeClr val="tx1"/>
                    </a:solidFill>
                  </a:rPr>
                  <a:t>A = </a:t>
                </a:r>
                <a:r>
                  <a:rPr lang="en-US" sz="1400" i="0">
                    <a:solidFill>
                      <a:schemeClr val="tx1"/>
                    </a:solidFill>
                    <a:latin typeface="Cambria Math" panose="02040503050406030204" pitchFamily="18" charset="0"/>
                  </a:rPr>
                  <a:t>√(</a:t>
                </a:r>
                <a:r>
                  <a:rPr lang="en-US" sz="1400" b="0" i="0">
                    <a:solidFill>
                      <a:schemeClr val="tx1"/>
                    </a:solidFill>
                    <a:latin typeface="Cambria Math" panose="02040503050406030204" pitchFamily="18" charset="0"/>
                  </a:rPr>
                  <a:t>(170−50)</a:t>
                </a:r>
                <a:r>
                  <a:rPr lang="en-US" sz="1400" b="0" i="0" baseline="30000">
                    <a:solidFill>
                      <a:schemeClr val="tx1"/>
                    </a:solidFill>
                    <a:latin typeface="Cambria Math" panose="02040503050406030204" pitchFamily="18" charset="0"/>
                  </a:rPr>
                  <a:t>2</a:t>
                </a:r>
                <a:r>
                  <a:rPr lang="en-US" sz="1400" b="0" i="0">
                    <a:solidFill>
                      <a:schemeClr val="tx1"/>
                    </a:solidFill>
                    <a:latin typeface="Cambria Math" panose="02040503050406030204" pitchFamily="18" charset="0"/>
                  </a:rPr>
                  <a:t>+(59−37)</a:t>
                </a:r>
                <a:r>
                  <a:rPr lang="en-US" sz="1400" b="0" i="0" baseline="30000">
                    <a:solidFill>
                      <a:schemeClr val="tx1"/>
                    </a:solidFill>
                    <a:latin typeface="Cambria Math" panose="02040503050406030204" pitchFamily="18" charset="0"/>
                  </a:rPr>
                  <a:t>2)</a:t>
                </a:r>
                <a:r>
                  <a:rPr lang="en-US" sz="1400" b="0" i="0">
                    <a:solidFill>
                      <a:schemeClr val="tx1"/>
                    </a:solidFill>
                    <a:latin typeface="Cambria Math" panose="02040503050406030204" pitchFamily="18" charset="0"/>
                  </a:rPr>
                  <a:t>= </a:t>
                </a:r>
                <a:r>
                  <a:rPr lang="en-US" sz="1400" dirty="0">
                    <a:solidFill>
                      <a:schemeClr val="tx1"/>
                    </a:solidFill>
                  </a:rPr>
                  <a:t>122</a:t>
                </a:r>
              </a:p>
              <a:p>
                <a:endParaRPr lang="en-AU" dirty="0"/>
              </a:p>
            </p:txBody>
          </p:sp>
        </mc:Fallback>
      </mc:AlternateContent>
      <p:sp>
        <p:nvSpPr>
          <p:cNvPr id="4" name="Slide Number Placeholder 3"/>
          <p:cNvSpPr>
            <a:spLocks noGrp="1"/>
          </p:cNvSpPr>
          <p:nvPr>
            <p:ph type="sldNum" sz="quarter" idx="5"/>
          </p:nvPr>
        </p:nvSpPr>
        <p:spPr/>
        <p:txBody>
          <a:bodyPr/>
          <a:lstStyle/>
          <a:p>
            <a:fld id="{54F60B61-172D-4509-B931-6E88C4E54591}" type="slidenum">
              <a:rPr lang="en-US" smtClean="0"/>
              <a:t>11</a:t>
            </a:fld>
            <a:endParaRPr lang="en-US" dirty="0"/>
          </a:p>
        </p:txBody>
      </p:sp>
    </p:spTree>
    <p:extLst>
      <p:ext uri="{BB962C8B-B14F-4D97-AF65-F5344CB8AC3E}">
        <p14:creationId xmlns:p14="http://schemas.microsoft.com/office/powerpoint/2010/main" val="67871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12</a:t>
            </a:fld>
            <a:endParaRPr lang="en-US" dirty="0"/>
          </a:p>
        </p:txBody>
      </p:sp>
    </p:spTree>
    <p:extLst>
      <p:ext uri="{BB962C8B-B14F-4D97-AF65-F5344CB8AC3E}">
        <p14:creationId xmlns:p14="http://schemas.microsoft.com/office/powerpoint/2010/main" val="3078340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13</a:t>
            </a:fld>
            <a:endParaRPr lang="en-US" dirty="0"/>
          </a:p>
        </p:txBody>
      </p:sp>
    </p:spTree>
    <p:extLst>
      <p:ext uri="{BB962C8B-B14F-4D97-AF65-F5344CB8AC3E}">
        <p14:creationId xmlns:p14="http://schemas.microsoft.com/office/powerpoint/2010/main" val="161047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14</a:t>
            </a:fld>
            <a:endParaRPr lang="en-US" dirty="0"/>
          </a:p>
        </p:txBody>
      </p:sp>
    </p:spTree>
    <p:extLst>
      <p:ext uri="{BB962C8B-B14F-4D97-AF65-F5344CB8AC3E}">
        <p14:creationId xmlns:p14="http://schemas.microsoft.com/office/powerpoint/2010/main" val="1230150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22D94A49-5366-468A-A387-195E0CB0A21C}"/>
              </a:ext>
            </a:extLst>
          </p:cNvPr>
          <p:cNvSpPr>
            <a:spLocks noGrp="1"/>
          </p:cNvSpPr>
          <p:nvPr>
            <p:ph type="dt" sz="half" idx="10"/>
          </p:nvPr>
        </p:nvSpPr>
        <p:spPr>
          <a:xfrm>
            <a:off x="6248400" y="6208776"/>
            <a:ext cx="2133600" cy="365125"/>
          </a:xfrm>
          <a:prstGeom prst="rect">
            <a:avLst/>
          </a:prstGeom>
        </p:spPr>
        <p:txBody>
          <a:bodyPr/>
          <a:lstStyle/>
          <a:p>
            <a:fld id="{3C6D6219-DCAC-4F04-91C2-9C2926F94FDD}" type="datetime1">
              <a:rPr lang="en-US" smtClean="0"/>
              <a:t>8/10/2020</a:t>
            </a:fld>
            <a:endParaRPr lang="en-US" dirty="0"/>
          </a:p>
        </p:txBody>
      </p:sp>
      <p:sp>
        <p:nvSpPr>
          <p:cNvPr id="12" name="Footer Placeholder 4">
            <a:extLst>
              <a:ext uri="{FF2B5EF4-FFF2-40B4-BE49-F238E27FC236}">
                <a16:creationId xmlns:a16="http://schemas.microsoft.com/office/drawing/2014/main" id="{A569D45D-7B21-4406-9F80-DE0C01603BC6}"/>
              </a:ext>
            </a:extLst>
          </p:cNvPr>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13" name="Slide Number Placeholder 5">
            <a:extLst>
              <a:ext uri="{FF2B5EF4-FFF2-40B4-BE49-F238E27FC236}">
                <a16:creationId xmlns:a16="http://schemas.microsoft.com/office/drawing/2014/main" id="{FDF76133-D50F-46DF-B9A3-34ABAB1CDC30}"/>
              </a:ext>
            </a:extLst>
          </p:cNvPr>
          <p:cNvSpPr>
            <a:spLocks noGrp="1"/>
          </p:cNvSpPr>
          <p:nvPr>
            <p:ph type="sldNum" sz="quarter" idx="12"/>
          </p:nvPr>
        </p:nvSpPr>
        <p:spPr>
          <a:xfrm>
            <a:off x="8305800" y="6340475"/>
            <a:ext cx="762000" cy="365125"/>
          </a:xfrm>
          <a:prstGeom prst="rect">
            <a:avLst/>
          </a:prstGeom>
        </p:spPr>
        <p:txBody>
          <a:bodyPr/>
          <a:lstStyle>
            <a:lvl1pPr algn="r">
              <a:defRPr sz="1200">
                <a:latin typeface="Calibri" pitchFamily="34" charset="0"/>
              </a:defRPr>
            </a:lvl1pPr>
          </a:lstStyle>
          <a:p>
            <a:fld id="{4556B232-9F89-4083-B3BB-DDC8E5903F80}" type="slidenum">
              <a:rPr lang="en-US" smtClean="0"/>
              <a:pPr/>
              <a:t>‹#›</a:t>
            </a:fld>
            <a:endParaRPr lang="en-US" dirty="0"/>
          </a:p>
        </p:txBody>
      </p:sp>
      <p:pic>
        <p:nvPicPr>
          <p:cNvPr id="14" name="Picture 13">
            <a:extLst>
              <a:ext uri="{FF2B5EF4-FFF2-40B4-BE49-F238E27FC236}">
                <a16:creationId xmlns:a16="http://schemas.microsoft.com/office/drawing/2014/main" id="{B1B8D7D6-E99E-419C-BC71-CBE49331F5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6229477"/>
            <a:ext cx="8551200" cy="95123"/>
          </a:xfrm>
          <a:prstGeom prst="rect">
            <a:avLst/>
          </a:prstGeom>
        </p:spPr>
      </p:pic>
      <p:pic>
        <p:nvPicPr>
          <p:cNvPr id="18" name="Picture 17">
            <a:extLst>
              <a:ext uri="{FF2B5EF4-FFF2-40B4-BE49-F238E27FC236}">
                <a16:creationId xmlns:a16="http://schemas.microsoft.com/office/drawing/2014/main" id="{A2042557-D54F-4576-AD21-2459D5FE2B0E}"/>
              </a:ext>
            </a:extLst>
          </p:cNvPr>
          <p:cNvPicPr>
            <a:picLocks noChangeAspect="1"/>
          </p:cNvPicPr>
          <p:nvPr userDrawn="1"/>
        </p:nvPicPr>
        <p:blipFill>
          <a:blip r:embed="rId3"/>
          <a:stretch>
            <a:fillRect/>
          </a:stretch>
        </p:blipFill>
        <p:spPr>
          <a:xfrm>
            <a:off x="0" y="0"/>
            <a:ext cx="9144000" cy="18783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prstGeom prst="rect">
            <a:avLst/>
          </a:prstGeo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0392" y="3505200"/>
            <a:ext cx="7391400" cy="804862"/>
          </a:xfrm>
          <a:prstGeom prst="rect">
            <a:avLst/>
          </a:prstGeo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21639BDA-78A8-4727-992F-535D89FA5441}" type="datetime1">
              <a:rPr lang="en-US" smtClean="0"/>
              <a:t>8/10/2020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a:prstGeom prst="rect">
            <a:avLst/>
          </a:prstGeo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C081E745-2A74-440D-BD69-F178C2AFF74F}" type="datetime1">
              <a:rPr lang="en-US" smtClean="0"/>
              <a:t>8/10/2020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a:prstGeom prst="rect">
            <a:avLst/>
          </a:prstGeo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9DB405C4-E77F-48DE-BC4E-095C275BDB8E}" type="datetime1">
              <a:rPr lang="en-US" smtClean="0"/>
              <a:t>8/10/2020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20100" y="6492875"/>
            <a:ext cx="762000" cy="365125"/>
          </a:xfrm>
          <a:prstGeom prst="rect">
            <a:avLst/>
          </a:prstGeom>
        </p:spPr>
        <p:txBody>
          <a:bodyPr/>
          <a:lstStyle>
            <a:lvl1pPr algn="r">
              <a:defRPr sz="1200">
                <a:latin typeface="Calibri" pitchFamily="34" charset="0"/>
              </a:defRPr>
            </a:lvl1pPr>
          </a:lstStyle>
          <a:p>
            <a:fld id="{4556B232-9F89-4083-B3BB-DDC8E5903F80}" type="slidenum">
              <a:rPr lang="en-US" smtClean="0"/>
              <a:pPr/>
              <a:t>‹#›</a:t>
            </a:fld>
            <a:endParaRPr lang="en-US" dirty="0"/>
          </a:p>
        </p:txBody>
      </p:sp>
      <p:sp>
        <p:nvSpPr>
          <p:cNvPr id="9" name="Title 1"/>
          <p:cNvSpPr>
            <a:spLocks noGrp="1"/>
          </p:cNvSpPr>
          <p:nvPr>
            <p:ph type="title"/>
          </p:nvPr>
        </p:nvSpPr>
        <p:spPr>
          <a:xfrm>
            <a:off x="228600" y="546652"/>
            <a:ext cx="8690112" cy="1066800"/>
          </a:xfrm>
          <a:ln>
            <a:solidFill>
              <a:srgbClr val="00682F"/>
            </a:solidFill>
          </a:ln>
        </p:spPr>
        <p:txBody>
          <a:bodyPr/>
          <a:lstStyle/>
          <a:p>
            <a:endParaRPr lang="en-US" dirty="0"/>
          </a:p>
        </p:txBody>
      </p:sp>
      <p:sp>
        <p:nvSpPr>
          <p:cNvPr id="10" name="Content Placeholder 2"/>
          <p:cNvSpPr>
            <a:spLocks noGrp="1"/>
          </p:cNvSpPr>
          <p:nvPr>
            <p:ph idx="1"/>
          </p:nvPr>
        </p:nvSpPr>
        <p:spPr>
          <a:xfrm>
            <a:off x="228600" y="1865244"/>
            <a:ext cx="8690112" cy="4687956"/>
          </a:xfrm>
          <a:prstGeom prst="rect">
            <a:avLst/>
          </a:prstGeom>
          <a:ln>
            <a:solidFill>
              <a:srgbClr val="00682F"/>
            </a:solidFill>
          </a:ln>
        </p:spPr>
        <p:txBody>
          <a:bodyPr/>
          <a:lstStyle/>
          <a:p>
            <a:pPr marL="457200" indent="-457200">
              <a:lnSpc>
                <a:spcPct val="100000"/>
              </a:lnSpc>
              <a:buClr>
                <a:srgbClr val="009E47"/>
              </a:buClr>
              <a:buFont typeface="Arial" pitchFamily="34" charset="0"/>
              <a:buChar char="•"/>
            </a:pPr>
            <a:r>
              <a:rPr lang="en-US" dirty="0"/>
              <a:t>Add text here</a:t>
            </a:r>
          </a:p>
          <a:p>
            <a:pPr marL="1051560" lvl="1" indent="-457200">
              <a:lnSpc>
                <a:spcPct val="100000"/>
              </a:lnSpc>
              <a:buClr>
                <a:srgbClr val="009E47"/>
              </a:buClr>
            </a:pPr>
            <a:r>
              <a:rPr lang="en-US" dirty="0"/>
              <a:t>Add text here</a:t>
            </a:r>
          </a:p>
          <a:p>
            <a:pPr marL="1600200" lvl="3" indent="-457200">
              <a:lnSpc>
                <a:spcPct val="100000"/>
              </a:lnSpc>
              <a:buClr>
                <a:srgbClr val="009E47"/>
              </a:buClr>
            </a:pPr>
            <a:r>
              <a:rPr lang="en-US" dirty="0"/>
              <a:t>Add text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2400"/>
            <a:ext cx="8686800" cy="228600"/>
          </a:xfrm>
          <a:prstGeom prst="rect">
            <a:avLst/>
          </a:prstGeom>
        </p:spPr>
      </p:pic>
      <p:pic>
        <p:nvPicPr>
          <p:cNvPr id="8" name="Picture 7" descr="A close up of a logo&#10;&#10;Description automatically generated">
            <a:extLst>
              <a:ext uri="{FF2B5EF4-FFF2-40B4-BE49-F238E27FC236}">
                <a16:creationId xmlns:a16="http://schemas.microsoft.com/office/drawing/2014/main" id="{84491B1F-C9AD-456B-9AF6-81B7BFBC22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0504" y="5835259"/>
            <a:ext cx="2133600" cy="657616"/>
          </a:xfrm>
          <a:prstGeom prst="rect">
            <a:avLst/>
          </a:prstGeom>
        </p:spPr>
      </p:pic>
    </p:spTree>
    <p:extLst>
      <p:ext uri="{BB962C8B-B14F-4D97-AF65-F5344CB8AC3E}">
        <p14:creationId xmlns:p14="http://schemas.microsoft.com/office/powerpoint/2010/main" val="412104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48400" y="6208776"/>
            <a:ext cx="2133600" cy="365125"/>
          </a:xfrm>
          <a:prstGeom prst="rect">
            <a:avLst/>
          </a:prstGeom>
        </p:spPr>
        <p:txBody>
          <a:bodyPr/>
          <a:lstStyle/>
          <a:p>
            <a:fld id="{1D71124D-554D-4C0B-B1A2-AAF5AA8D43BE}" type="datetime1">
              <a:rPr lang="en-US" smtClean="0"/>
              <a:t>8/10/2020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2000" y="6492875"/>
            <a:ext cx="762000" cy="365125"/>
          </a:xfrm>
          <a:prstGeom prst="rect">
            <a:avLst/>
          </a:prstGeom>
        </p:spPr>
        <p:txBody>
          <a:bodyPr/>
          <a:lstStyle>
            <a:lvl1pPr algn="r">
              <a:defRPr sz="1000"/>
            </a:lvl1pPr>
          </a:lstStyle>
          <a:p>
            <a:fld id="{4556B232-9F89-4083-B3BB-DDC8E5903F80}" type="slidenum">
              <a:rPr lang="en-US" smtClean="0"/>
              <a:pPr/>
              <a:t>‹#›</a:t>
            </a:fld>
            <a:endParaRPr lang="en-US" dirty="0"/>
          </a:p>
        </p:txBody>
      </p:sp>
      <p:sp>
        <p:nvSpPr>
          <p:cNvPr id="9" name="Title 1"/>
          <p:cNvSpPr>
            <a:spLocks noGrp="1"/>
          </p:cNvSpPr>
          <p:nvPr>
            <p:ph type="title"/>
          </p:nvPr>
        </p:nvSpPr>
        <p:spPr>
          <a:xfrm>
            <a:off x="228600" y="546652"/>
            <a:ext cx="8690112" cy="1066800"/>
          </a:xfrm>
          <a:ln>
            <a:solidFill>
              <a:srgbClr val="00682F"/>
            </a:solidFill>
          </a:ln>
        </p:spPr>
        <p:txBody>
          <a:bodyPr/>
          <a:lstStyle/>
          <a:p>
            <a:endParaRPr lang="en-US" dirty="0"/>
          </a:p>
        </p:txBody>
      </p:sp>
      <p:sp>
        <p:nvSpPr>
          <p:cNvPr id="10" name="Content Placeholder 2"/>
          <p:cNvSpPr>
            <a:spLocks noGrp="1"/>
          </p:cNvSpPr>
          <p:nvPr>
            <p:ph idx="1"/>
          </p:nvPr>
        </p:nvSpPr>
        <p:spPr>
          <a:xfrm>
            <a:off x="228600" y="1865244"/>
            <a:ext cx="8690112" cy="4687956"/>
          </a:xfrm>
          <a:prstGeom prst="rect">
            <a:avLst/>
          </a:prstGeom>
          <a:ln>
            <a:solidFill>
              <a:srgbClr val="00682F"/>
            </a:solidFill>
          </a:ln>
        </p:spPr>
        <p:txBody>
          <a:bodyPr/>
          <a:lstStyle/>
          <a:p>
            <a:pPr marL="457200" indent="-457200">
              <a:lnSpc>
                <a:spcPct val="100000"/>
              </a:lnSpc>
              <a:buClr>
                <a:srgbClr val="009E47"/>
              </a:buClr>
              <a:buFont typeface="Arial" pitchFamily="34" charset="0"/>
              <a:buChar char="•"/>
            </a:pPr>
            <a:r>
              <a:rPr lang="en-US" dirty="0"/>
              <a:t>Add text here</a:t>
            </a:r>
          </a:p>
          <a:p>
            <a:pPr marL="1051560" lvl="1" indent="-457200">
              <a:lnSpc>
                <a:spcPct val="100000"/>
              </a:lnSpc>
              <a:buClr>
                <a:srgbClr val="009E47"/>
              </a:buClr>
            </a:pPr>
            <a:r>
              <a:rPr lang="en-US" dirty="0"/>
              <a:t>Add text here</a:t>
            </a:r>
          </a:p>
          <a:p>
            <a:pPr marL="1600200" lvl="3" indent="-457200">
              <a:lnSpc>
                <a:spcPct val="100000"/>
              </a:lnSpc>
              <a:buClr>
                <a:srgbClr val="009E47"/>
              </a:buClr>
            </a:pPr>
            <a:r>
              <a:rPr lang="en-US" dirty="0"/>
              <a:t>Add text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2400"/>
            <a:ext cx="8686800" cy="228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a:prstGeom prst="rect">
            <a:avLst/>
          </a:prstGeo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FF706E20-AA9A-40C3-BC12-80CB9880005F}" type="datetime1">
              <a:rPr lang="en-US" smtClean="0"/>
              <a:t>8/10/2020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A56D5952-39A4-45C4-BB56-78D748AB7B22}" type="datetime1">
              <a:rPr lang="en-US" smtClean="0"/>
              <a:t>8/10/2020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48400" y="6208776"/>
            <a:ext cx="2133600" cy="365125"/>
          </a:xfrm>
          <a:prstGeom prst="rect">
            <a:avLst/>
          </a:prstGeom>
        </p:spPr>
        <p:txBody>
          <a:bodyPr/>
          <a:lstStyle/>
          <a:p>
            <a:fld id="{872E00DA-1BD3-4C2E-8BE4-D997AC6D1ACF}" type="datetime1">
              <a:rPr lang="en-US" smtClean="0"/>
              <a:t>8/10/2020</a:t>
            </a:fld>
            <a:endParaRPr lang="en-US" dirty="0"/>
          </a:p>
        </p:txBody>
      </p:sp>
      <p:sp>
        <p:nvSpPr>
          <p:cNvPr id="8" name="Footer Placeholder 7"/>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48400" y="6208776"/>
            <a:ext cx="2133600" cy="365125"/>
          </a:xfrm>
          <a:prstGeom prst="rect">
            <a:avLst/>
          </a:prstGeom>
        </p:spPr>
        <p:txBody>
          <a:bodyPr/>
          <a:lstStyle/>
          <a:p>
            <a:fld id="{60A3CD01-0529-4B46-B304-875195537CB4}" type="datetime1">
              <a:rPr lang="en-US" smtClean="0"/>
              <a:t>8/10/2020</a:t>
            </a:fld>
            <a:endParaRPr lang="en-US" dirty="0"/>
          </a:p>
        </p:txBody>
      </p:sp>
      <p:sp>
        <p:nvSpPr>
          <p:cNvPr id="4" name="Footer Placeholder 3"/>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48400" y="6208776"/>
            <a:ext cx="2133600" cy="365125"/>
          </a:xfrm>
          <a:prstGeom prst="rect">
            <a:avLst/>
          </a:prstGeom>
        </p:spPr>
        <p:txBody>
          <a:bodyPr/>
          <a:lstStyle/>
          <a:p>
            <a:fld id="{02B2A6FD-4015-4FDF-9DDE-F59537F534D3}" type="datetime1">
              <a:rPr lang="en-US" smtClean="0"/>
              <a:t>8/10/2020</a:t>
            </a:fld>
            <a:endParaRPr lang="en-US" dirty="0"/>
          </a:p>
        </p:txBody>
      </p:sp>
      <p:sp>
        <p:nvSpPr>
          <p:cNvPr id="3" name="Footer Placeholder 2"/>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a:prstGeom prst="rect">
            <a:avLst/>
          </a:prstGeo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a:prstGeom prst="rect">
            <a:avLst/>
          </a:prstGeo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BE8CDF3E-997F-4921-BC27-CA00D4C67302}" type="datetime1">
              <a:rPr lang="en-US" smtClean="0"/>
              <a:t>8/10/2020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0000"/>
            <a:duotone>
              <a:schemeClr val="bg1">
                <a:shade val="20000"/>
                <a:satMod val="350000"/>
                <a:lumMod val="125000"/>
              </a:schemeClr>
              <a:schemeClr val="bg1">
                <a:tint val="90000"/>
                <a:satMod val="25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533400"/>
            <a:ext cx="8690112" cy="1066800"/>
          </a:xfrm>
          <a:prstGeom prst="rect">
            <a:avLst/>
          </a:prstGeom>
        </p:spPr>
        <p:txBody>
          <a:bodyPr vert="horz" lIns="91440" tIns="45720" rIns="91440" bIns="45720" rtlCol="0" anchor="b" anchorCtr="0">
            <a:normAutofit/>
          </a:bodyPr>
          <a:lstStyle/>
          <a:p>
            <a:r>
              <a:rPr lang="en-US" dirty="0"/>
              <a:t>Click to edit Master title style</a:t>
            </a:r>
          </a:p>
        </p:txBody>
      </p:sp>
      <p:sp>
        <p:nvSpPr>
          <p:cNvPr id="9" name="Rectangle 8"/>
          <p:cNvSpPr/>
          <p:nvPr/>
        </p:nvSpPr>
        <p:spPr>
          <a:xfrm>
            <a:off x="777240" y="6525768"/>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04800" y="2057400"/>
            <a:ext cx="8766312" cy="1231106"/>
          </a:xfrm>
          <a:prstGeom prst="rect">
            <a:avLst/>
          </a:prstGeom>
          <a:noFill/>
        </p:spPr>
        <p:txBody>
          <a:bodyPr wrap="square" rtlCol="0">
            <a:spAutoFit/>
          </a:bodyPr>
          <a:lstStyle/>
          <a:p>
            <a:pPr marL="514350" indent="-514350">
              <a:buFont typeface="Arial" pitchFamily="34" charset="0"/>
              <a:buChar char="•"/>
            </a:pPr>
            <a:r>
              <a:rPr lang="en-US" sz="2800" dirty="0"/>
              <a:t>Vb</a:t>
            </a:r>
          </a:p>
          <a:p>
            <a:pPr marL="971550" lvl="1" indent="-514350">
              <a:buFont typeface="Arial" pitchFamily="34" charset="0"/>
              <a:buChar char="•"/>
            </a:pPr>
            <a:r>
              <a:rPr lang="en-US" sz="2400" dirty="0"/>
              <a:t>Bm</a:t>
            </a:r>
          </a:p>
          <a:p>
            <a:pPr marL="1428750" lvl="2" indent="-514350">
              <a:buFont typeface="Arial" pitchFamily="34" charset="0"/>
              <a:buChar char="•"/>
            </a:pPr>
            <a:r>
              <a:rPr lang="en-US" sz="2000" dirty="0"/>
              <a:t>Mbm</a:t>
            </a:r>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20.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1.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0"/>
            <a:duotone>
              <a:schemeClr val="bg1">
                <a:shade val="20000"/>
                <a:satMod val="350000"/>
                <a:lumMod val="125000"/>
              </a:schemeClr>
              <a:schemeClr val="bg1">
                <a:tint val="90000"/>
                <a:satMod val="250000"/>
              </a:schemeClr>
            </a:duotone>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1</a:t>
            </a:fld>
            <a:endParaRPr lang="en-US" dirty="0"/>
          </a:p>
        </p:txBody>
      </p:sp>
      <p:sp>
        <p:nvSpPr>
          <p:cNvPr id="5" name="Title 1">
            <a:extLst>
              <a:ext uri="{FF2B5EF4-FFF2-40B4-BE49-F238E27FC236}">
                <a16:creationId xmlns:a16="http://schemas.microsoft.com/office/drawing/2014/main" id="{C67D8677-6B0F-4DBA-B329-85FF47DFF796}"/>
              </a:ext>
            </a:extLst>
          </p:cNvPr>
          <p:cNvSpPr txBox="1">
            <a:spLocks/>
          </p:cNvSpPr>
          <p:nvPr/>
        </p:nvSpPr>
        <p:spPr>
          <a:xfrm>
            <a:off x="126229" y="2895600"/>
            <a:ext cx="8891541" cy="1371600"/>
          </a:xfrm>
          <a:prstGeom prst="rect">
            <a:avLst/>
          </a:prstGeom>
        </p:spPr>
        <p:txBody>
          <a:bodyPr vert="horz" lIns="91440" tIns="45720" rIns="91440" bIns="45720" rtlCol="0" anchor="b" anchorCtr="0">
            <a:normAutofit fontScale="90000" lnSpcReduction="20000"/>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Week 5 – Lecture Notes</a:t>
            </a:r>
          </a:p>
          <a:p>
            <a:br>
              <a:rPr lang="en-US" altLang="zh-CN" sz="3500" b="1" dirty="0"/>
            </a:br>
            <a:r>
              <a:rPr lang="en-US" b="1" dirty="0"/>
              <a:t>Pattern recognition - Knowledge discovery</a:t>
            </a:r>
            <a:endParaRPr lang="en-US" dirty="0"/>
          </a:p>
        </p:txBody>
      </p:sp>
    </p:spTree>
    <p:extLst>
      <p:ext uri="{BB962C8B-B14F-4D97-AF65-F5344CB8AC3E}">
        <p14:creationId xmlns:p14="http://schemas.microsoft.com/office/powerpoint/2010/main" val="284447361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What is Data Clustering?</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a:lnSpc>
                <a:spcPct val="100000"/>
              </a:lnSpc>
            </a:pPr>
            <a:r>
              <a:rPr lang="en-US" altLang="zh-CN" sz="2300" dirty="0"/>
              <a:t>How do we measure the </a:t>
            </a:r>
            <a:r>
              <a:rPr lang="en-US" altLang="zh-CN" sz="2300" i="1" u="sng" dirty="0"/>
              <a:t>distance</a:t>
            </a:r>
            <a:r>
              <a:rPr lang="en-US" altLang="zh-CN" sz="2300" dirty="0"/>
              <a:t> between David and Jefferson?</a:t>
            </a:r>
            <a:endParaRPr lang="en-US" sz="2300" dirty="0">
              <a:solidFill>
                <a:schemeClr val="tx1"/>
              </a:solidFill>
            </a:endParaRPr>
          </a:p>
        </p:txBody>
      </p:sp>
      <p:sp>
        <p:nvSpPr>
          <p:cNvPr id="5" name="Slide Number Placeholder 4"/>
          <p:cNvSpPr>
            <a:spLocks noGrp="1"/>
          </p:cNvSpPr>
          <p:nvPr>
            <p:ph type="sldNum" sz="quarter" idx="12"/>
          </p:nvPr>
        </p:nvSpPr>
        <p:spPr/>
        <p:txBody>
          <a:bodyPr/>
          <a:lstStyle/>
          <a:p>
            <a:fld id="{4556B232-9F89-4083-B3BB-DDC8E5903F80}" type="slidenum">
              <a:rPr lang="en-US" smtClean="0"/>
              <a:t>10</a:t>
            </a:fld>
            <a:endParaRPr lang="en-US" dirty="0"/>
          </a:p>
        </p:txBody>
      </p:sp>
      <p:pic>
        <p:nvPicPr>
          <p:cNvPr id="4" name="Picture 3">
            <a:extLst>
              <a:ext uri="{FF2B5EF4-FFF2-40B4-BE49-F238E27FC236}">
                <a16:creationId xmlns:a16="http://schemas.microsoft.com/office/drawing/2014/main" id="{18111598-619E-4544-A0D7-DAA4AB98E80C}"/>
              </a:ext>
            </a:extLst>
          </p:cNvPr>
          <p:cNvPicPr>
            <a:picLocks noChangeAspect="1"/>
          </p:cNvPicPr>
          <p:nvPr/>
        </p:nvPicPr>
        <p:blipFill>
          <a:blip r:embed="rId3"/>
          <a:stretch>
            <a:fillRect/>
          </a:stretch>
        </p:blipFill>
        <p:spPr>
          <a:xfrm>
            <a:off x="818479" y="2734616"/>
            <a:ext cx="1357896" cy="1990342"/>
          </a:xfrm>
          <a:prstGeom prst="rect">
            <a:avLst/>
          </a:prstGeom>
        </p:spPr>
      </p:pic>
      <p:sp>
        <p:nvSpPr>
          <p:cNvPr id="40" name="Rectangle 39">
            <a:extLst>
              <a:ext uri="{FF2B5EF4-FFF2-40B4-BE49-F238E27FC236}">
                <a16:creationId xmlns:a16="http://schemas.microsoft.com/office/drawing/2014/main" id="{866B4DE1-AA61-4DF2-8C31-46B905C94BD5}"/>
              </a:ext>
            </a:extLst>
          </p:cNvPr>
          <p:cNvSpPr/>
          <p:nvPr/>
        </p:nvSpPr>
        <p:spPr>
          <a:xfrm>
            <a:off x="818479" y="3057855"/>
            <a:ext cx="1674112" cy="183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a:extLst>
              <a:ext uri="{FF2B5EF4-FFF2-40B4-BE49-F238E27FC236}">
                <a16:creationId xmlns:a16="http://schemas.microsoft.com/office/drawing/2014/main" id="{F1518750-BA9A-4757-B973-5528D9001D54}"/>
              </a:ext>
            </a:extLst>
          </p:cNvPr>
          <p:cNvSpPr/>
          <p:nvPr/>
        </p:nvSpPr>
        <p:spPr>
          <a:xfrm>
            <a:off x="818479" y="4129216"/>
            <a:ext cx="1674112" cy="183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Line 34">
            <a:extLst>
              <a:ext uri="{FF2B5EF4-FFF2-40B4-BE49-F238E27FC236}">
                <a16:creationId xmlns:a16="http://schemas.microsoft.com/office/drawing/2014/main" id="{D3E384BE-8CC9-4E36-80FA-88AF13FCC970}"/>
              </a:ext>
            </a:extLst>
          </p:cNvPr>
          <p:cNvSpPr>
            <a:spLocks noChangeShapeType="1"/>
          </p:cNvSpPr>
          <p:nvPr/>
        </p:nvSpPr>
        <p:spPr bwMode="auto">
          <a:xfrm flipH="1" flipV="1">
            <a:off x="2382663" y="3269828"/>
            <a:ext cx="0" cy="859387"/>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8" name="Speech Bubble: Rectangle with Corners Rounded 5">
            <a:extLst>
              <a:ext uri="{FF2B5EF4-FFF2-40B4-BE49-F238E27FC236}">
                <a16:creationId xmlns:a16="http://schemas.microsoft.com/office/drawing/2014/main" id="{78B6D0CA-1839-4D52-BA7C-7566BDC7CC46}"/>
              </a:ext>
            </a:extLst>
          </p:cNvPr>
          <p:cNvSpPr/>
          <p:nvPr/>
        </p:nvSpPr>
        <p:spPr>
          <a:xfrm>
            <a:off x="2297962" y="3564850"/>
            <a:ext cx="521983" cy="355039"/>
          </a:xfrm>
          <a:prstGeom prst="wedgeRoundRectCallout">
            <a:avLst>
              <a:gd name="adj1" fmla="val -100472"/>
              <a:gd name="adj2" fmla="val -82953"/>
              <a:gd name="adj3" fmla="val 16667"/>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a:solidFill>
                  <a:srgbClr val="FF0000"/>
                </a:solidFill>
                <a:latin typeface="Calibri" panose="020F0502020204030204" pitchFamily="34" charset="0"/>
                <a:cs typeface="Calibri" panose="020F0502020204030204" pitchFamily="34" charset="0"/>
              </a:rPr>
              <a:t>???</a:t>
            </a:r>
          </a:p>
        </p:txBody>
      </p:sp>
      <p:sp>
        <p:nvSpPr>
          <p:cNvPr id="66" name="Rectangle 65">
            <a:extLst>
              <a:ext uri="{FF2B5EF4-FFF2-40B4-BE49-F238E27FC236}">
                <a16:creationId xmlns:a16="http://schemas.microsoft.com/office/drawing/2014/main" id="{59E4484D-1313-4AEB-9765-4B19BFE9E50A}"/>
              </a:ext>
            </a:extLst>
          </p:cNvPr>
          <p:cNvSpPr/>
          <p:nvPr/>
        </p:nvSpPr>
        <p:spPr>
          <a:xfrm>
            <a:off x="660468" y="4699005"/>
            <a:ext cx="2493347" cy="170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endParaRPr>
          </a:p>
        </p:txBody>
      </p:sp>
      <p:grpSp>
        <p:nvGrpSpPr>
          <p:cNvPr id="7" name="Group 6">
            <a:extLst>
              <a:ext uri="{FF2B5EF4-FFF2-40B4-BE49-F238E27FC236}">
                <a16:creationId xmlns:a16="http://schemas.microsoft.com/office/drawing/2014/main" id="{6677EBD8-8F80-4B5F-8FD2-7D5CD4B6D152}"/>
              </a:ext>
            </a:extLst>
          </p:cNvPr>
          <p:cNvGrpSpPr/>
          <p:nvPr/>
        </p:nvGrpSpPr>
        <p:grpSpPr>
          <a:xfrm>
            <a:off x="3541124" y="2578894"/>
            <a:ext cx="4626912" cy="3720164"/>
            <a:chOff x="3541124" y="2578894"/>
            <a:chExt cx="4626912" cy="3720164"/>
          </a:xfrm>
        </p:grpSpPr>
        <p:grpSp>
          <p:nvGrpSpPr>
            <p:cNvPr id="67" name="Group 66">
              <a:extLst>
                <a:ext uri="{FF2B5EF4-FFF2-40B4-BE49-F238E27FC236}">
                  <a16:creationId xmlns:a16="http://schemas.microsoft.com/office/drawing/2014/main" id="{ACB58DA9-C923-4C0D-A5A8-DAAA996FE156}"/>
                </a:ext>
              </a:extLst>
            </p:cNvPr>
            <p:cNvGrpSpPr/>
            <p:nvPr/>
          </p:nvGrpSpPr>
          <p:grpSpPr>
            <a:xfrm>
              <a:off x="3541124" y="2578894"/>
              <a:ext cx="4626912" cy="3720164"/>
              <a:chOff x="3200400" y="2541179"/>
              <a:chExt cx="4626912" cy="3720164"/>
            </a:xfrm>
          </p:grpSpPr>
          <p:grpSp>
            <p:nvGrpSpPr>
              <p:cNvPr id="35" name="Group 34">
                <a:extLst>
                  <a:ext uri="{FF2B5EF4-FFF2-40B4-BE49-F238E27FC236}">
                    <a16:creationId xmlns:a16="http://schemas.microsoft.com/office/drawing/2014/main" id="{F3D44AE9-1C99-47DD-889B-D7C5F58351E1}"/>
                  </a:ext>
                </a:extLst>
              </p:cNvPr>
              <p:cNvGrpSpPr/>
              <p:nvPr/>
            </p:nvGrpSpPr>
            <p:grpSpPr>
              <a:xfrm>
                <a:off x="3200400" y="2541179"/>
                <a:ext cx="4626912" cy="3720164"/>
                <a:chOff x="4420016" y="3216447"/>
                <a:chExt cx="3804790" cy="3085376"/>
              </a:xfrm>
            </p:grpSpPr>
            <p:pic>
              <p:nvPicPr>
                <p:cNvPr id="33" name="Picture 32">
                  <a:extLst>
                    <a:ext uri="{FF2B5EF4-FFF2-40B4-BE49-F238E27FC236}">
                      <a16:creationId xmlns:a16="http://schemas.microsoft.com/office/drawing/2014/main" id="{35DD8402-1D70-45D6-89AD-DFA4B078F7B5}"/>
                    </a:ext>
                  </a:extLst>
                </p:cNvPr>
                <p:cNvPicPr>
                  <a:picLocks noChangeAspect="1"/>
                </p:cNvPicPr>
                <p:nvPr/>
              </p:nvPicPr>
              <p:blipFill>
                <a:blip r:embed="rId4"/>
                <a:stretch>
                  <a:fillRect/>
                </a:stretch>
              </p:blipFill>
              <p:spPr>
                <a:xfrm>
                  <a:off x="4420016" y="3216447"/>
                  <a:ext cx="3804790" cy="3085376"/>
                </a:xfrm>
                <a:prstGeom prst="rect">
                  <a:avLst/>
                </a:prstGeom>
              </p:spPr>
            </p:pic>
            <p:sp>
              <p:nvSpPr>
                <p:cNvPr id="34" name="Rectangle 33">
                  <a:extLst>
                    <a:ext uri="{FF2B5EF4-FFF2-40B4-BE49-F238E27FC236}">
                      <a16:creationId xmlns:a16="http://schemas.microsoft.com/office/drawing/2014/main" id="{311E2BEE-4C34-4E7B-856E-697F26BA0C4E}"/>
                    </a:ext>
                  </a:extLst>
                </p:cNvPr>
                <p:cNvSpPr/>
                <p:nvPr/>
              </p:nvSpPr>
              <p:spPr>
                <a:xfrm>
                  <a:off x="5257800" y="3216447"/>
                  <a:ext cx="2743200" cy="24985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3A39D942-BD3E-4C11-8D1C-C94853272D73}"/>
                    </a:ext>
                  </a:extLst>
                </p:cNvPr>
                <p:cNvSpPr/>
                <p:nvPr/>
              </p:nvSpPr>
              <p:spPr>
                <a:xfrm>
                  <a:off x="6172200" y="5901733"/>
                  <a:ext cx="564309" cy="1653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solidFill>
                      <a:latin typeface="Calibri" panose="020F0502020204030204" pitchFamily="34" charset="0"/>
                      <a:cs typeface="Calibri" panose="020F0502020204030204" pitchFamily="34" charset="0"/>
                    </a:rPr>
                    <a:t>100</a:t>
                  </a:r>
                </a:p>
              </p:txBody>
            </p:sp>
            <p:sp>
              <p:nvSpPr>
                <p:cNvPr id="42" name="AutoShape 23">
                  <a:extLst>
                    <a:ext uri="{FF2B5EF4-FFF2-40B4-BE49-F238E27FC236}">
                      <a16:creationId xmlns:a16="http://schemas.microsoft.com/office/drawing/2014/main" id="{92E9B06C-E3A8-43BB-96FE-B6AD39938EF4}"/>
                    </a:ext>
                  </a:extLst>
                </p:cNvPr>
                <p:cNvSpPr>
                  <a:spLocks noChangeArrowheads="1"/>
                </p:cNvSpPr>
                <p:nvPr/>
              </p:nvSpPr>
              <p:spPr bwMode="auto">
                <a:xfrm>
                  <a:off x="5791200" y="4572000"/>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AutoShape 23">
                  <a:extLst>
                    <a:ext uri="{FF2B5EF4-FFF2-40B4-BE49-F238E27FC236}">
                      <a16:creationId xmlns:a16="http://schemas.microsoft.com/office/drawing/2014/main" id="{E3C102BD-9013-48C6-8E3A-4973D43C141C}"/>
                    </a:ext>
                  </a:extLst>
                </p:cNvPr>
                <p:cNvSpPr>
                  <a:spLocks noChangeArrowheads="1"/>
                </p:cNvSpPr>
                <p:nvPr/>
              </p:nvSpPr>
              <p:spPr bwMode="auto">
                <a:xfrm>
                  <a:off x="5527812" y="4642455"/>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AutoShape 23">
                  <a:extLst>
                    <a:ext uri="{FF2B5EF4-FFF2-40B4-BE49-F238E27FC236}">
                      <a16:creationId xmlns:a16="http://schemas.microsoft.com/office/drawing/2014/main" id="{AD01ACD3-7425-4555-A8CD-B8877CB2FF41}"/>
                    </a:ext>
                  </a:extLst>
                </p:cNvPr>
                <p:cNvSpPr>
                  <a:spLocks noChangeArrowheads="1"/>
                </p:cNvSpPr>
                <p:nvPr/>
              </p:nvSpPr>
              <p:spPr bwMode="auto">
                <a:xfrm>
                  <a:off x="5786437" y="5181600"/>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AutoShape 23">
                  <a:extLst>
                    <a:ext uri="{FF2B5EF4-FFF2-40B4-BE49-F238E27FC236}">
                      <a16:creationId xmlns:a16="http://schemas.microsoft.com/office/drawing/2014/main" id="{59B5C6A9-C7AA-4FE3-AF49-4827BC15F49E}"/>
                    </a:ext>
                  </a:extLst>
                </p:cNvPr>
                <p:cNvSpPr>
                  <a:spLocks noChangeArrowheads="1"/>
                </p:cNvSpPr>
                <p:nvPr/>
              </p:nvSpPr>
              <p:spPr bwMode="auto">
                <a:xfrm>
                  <a:off x="7696200" y="3733799"/>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AutoShape 23">
                  <a:extLst>
                    <a:ext uri="{FF2B5EF4-FFF2-40B4-BE49-F238E27FC236}">
                      <a16:creationId xmlns:a16="http://schemas.microsoft.com/office/drawing/2014/main" id="{D02230B8-1944-4053-BB7D-3380B8771149}"/>
                    </a:ext>
                  </a:extLst>
                </p:cNvPr>
                <p:cNvSpPr>
                  <a:spLocks noChangeArrowheads="1"/>
                </p:cNvSpPr>
                <p:nvPr/>
              </p:nvSpPr>
              <p:spPr bwMode="auto">
                <a:xfrm>
                  <a:off x="7315200" y="3780000"/>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AutoShape 23">
                  <a:extLst>
                    <a:ext uri="{FF2B5EF4-FFF2-40B4-BE49-F238E27FC236}">
                      <a16:creationId xmlns:a16="http://schemas.microsoft.com/office/drawing/2014/main" id="{1A9AB773-D8B2-42C1-9ED7-CE2438B222BE}"/>
                    </a:ext>
                  </a:extLst>
                </p:cNvPr>
                <p:cNvSpPr>
                  <a:spLocks noChangeArrowheads="1"/>
                </p:cNvSpPr>
                <p:nvPr/>
              </p:nvSpPr>
              <p:spPr bwMode="auto">
                <a:xfrm>
                  <a:off x="5705474" y="5105399"/>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Speech Bubble: Rectangle with Corners Rounded 5">
                  <a:extLst>
                    <a:ext uri="{FF2B5EF4-FFF2-40B4-BE49-F238E27FC236}">
                      <a16:creationId xmlns:a16="http://schemas.microsoft.com/office/drawing/2014/main" id="{5F96508A-7C37-4E3C-A32F-75D7A7E1EB91}"/>
                    </a:ext>
                  </a:extLst>
                </p:cNvPr>
                <p:cNvSpPr/>
                <p:nvPr/>
              </p:nvSpPr>
              <p:spPr>
                <a:xfrm>
                  <a:off x="6183545" y="4718656"/>
                  <a:ext cx="781798" cy="386743"/>
                </a:xfrm>
                <a:prstGeom prst="wedgeRoundRectCallout">
                  <a:avLst>
                    <a:gd name="adj1" fmla="val -93259"/>
                    <a:gd name="adj2" fmla="val -76417"/>
                    <a:gd name="adj3" fmla="val 16667"/>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a:solidFill>
                        <a:schemeClr val="tx1"/>
                      </a:solidFill>
                      <a:latin typeface="Calibri" panose="020F0502020204030204" pitchFamily="34" charset="0"/>
                      <a:cs typeface="Calibri" panose="020F0502020204030204" pitchFamily="34" charset="0"/>
                    </a:rPr>
                    <a:t>David</a:t>
                  </a:r>
                </a:p>
                <a:p>
                  <a:pPr algn="ctr"/>
                  <a:r>
                    <a:rPr lang="en-AU" sz="1400" dirty="0">
                      <a:solidFill>
                        <a:schemeClr val="tx1"/>
                      </a:solidFill>
                      <a:latin typeface="Calibri" panose="020F0502020204030204" pitchFamily="34" charset="0"/>
                      <a:cs typeface="Calibri" panose="020F0502020204030204" pitchFamily="34" charset="0"/>
                    </a:rPr>
                    <a:t>(37, 50)</a:t>
                  </a:r>
                </a:p>
              </p:txBody>
            </p:sp>
            <p:sp>
              <p:nvSpPr>
                <p:cNvPr id="55" name="Speech Bubble: Rectangle with Corners Rounded 5">
                  <a:extLst>
                    <a:ext uri="{FF2B5EF4-FFF2-40B4-BE49-F238E27FC236}">
                      <a16:creationId xmlns:a16="http://schemas.microsoft.com/office/drawing/2014/main" id="{9790E154-8D36-4DCE-A40E-58DB1E4BD9F8}"/>
                    </a:ext>
                  </a:extLst>
                </p:cNvPr>
                <p:cNvSpPr/>
                <p:nvPr/>
              </p:nvSpPr>
              <p:spPr>
                <a:xfrm>
                  <a:off x="6415099" y="3332130"/>
                  <a:ext cx="827975" cy="385419"/>
                </a:xfrm>
                <a:prstGeom prst="wedgeRoundRectCallout">
                  <a:avLst>
                    <a:gd name="adj1" fmla="val 61792"/>
                    <a:gd name="adj2" fmla="val 76127"/>
                    <a:gd name="adj3" fmla="val 16667"/>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solidFill>
                        <a:schemeClr val="tx1"/>
                      </a:solidFill>
                      <a:latin typeface="Calibri" panose="020F0502020204030204" pitchFamily="34" charset="0"/>
                      <a:cs typeface="Calibri" panose="020F0502020204030204" pitchFamily="34" charset="0"/>
                    </a:rPr>
                    <a:t>Jefferson</a:t>
                  </a:r>
                </a:p>
                <a:p>
                  <a:pPr algn="ctr"/>
                  <a:r>
                    <a:rPr lang="en-US" sz="1400" dirty="0">
                      <a:solidFill>
                        <a:schemeClr val="tx1"/>
                      </a:solidFill>
                      <a:latin typeface="Calibri" panose="020F0502020204030204" pitchFamily="34" charset="0"/>
                      <a:cs typeface="Calibri" panose="020F0502020204030204" pitchFamily="34" charset="0"/>
                    </a:rPr>
                    <a:t>(59, 170)</a:t>
                  </a:r>
                  <a:endParaRPr lang="en-AU" sz="1400" dirty="0">
                    <a:solidFill>
                      <a:schemeClr val="tx1"/>
                    </a:solidFill>
                    <a:latin typeface="Calibri" panose="020F0502020204030204" pitchFamily="34" charset="0"/>
                    <a:cs typeface="Calibri" panose="020F0502020204030204" pitchFamily="34" charset="0"/>
                  </a:endParaRPr>
                </a:p>
              </p:txBody>
            </p:sp>
          </p:grpSp>
          <p:sp>
            <p:nvSpPr>
              <p:cNvPr id="59" name="Line 34">
                <a:extLst>
                  <a:ext uri="{FF2B5EF4-FFF2-40B4-BE49-F238E27FC236}">
                    <a16:creationId xmlns:a16="http://schemas.microsoft.com/office/drawing/2014/main" id="{FF172CD0-1DB8-42A1-BE34-21EED1BC7C64}"/>
                  </a:ext>
                </a:extLst>
              </p:cNvPr>
              <p:cNvSpPr>
                <a:spLocks noChangeShapeType="1"/>
              </p:cNvSpPr>
              <p:nvPr/>
            </p:nvSpPr>
            <p:spPr bwMode="auto">
              <a:xfrm flipV="1">
                <a:off x="4908402" y="3273324"/>
                <a:ext cx="1873397" cy="957475"/>
              </a:xfrm>
              <a:prstGeom prst="line">
                <a:avLst/>
              </a:prstGeom>
              <a:noFill/>
              <a:ln w="25400">
                <a:solidFill>
                  <a:srgbClr val="FF0000">
                    <a:alpha val="80000"/>
                  </a:srgbClr>
                </a:solidFill>
                <a:prstDash val="sysDash"/>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0" name="Line 34">
                <a:extLst>
                  <a:ext uri="{FF2B5EF4-FFF2-40B4-BE49-F238E27FC236}">
                    <a16:creationId xmlns:a16="http://schemas.microsoft.com/office/drawing/2014/main" id="{92B6AFCB-88B6-4042-9295-1BBCC71B4390}"/>
                  </a:ext>
                </a:extLst>
              </p:cNvPr>
              <p:cNvSpPr>
                <a:spLocks noChangeShapeType="1"/>
              </p:cNvSpPr>
              <p:nvPr/>
            </p:nvSpPr>
            <p:spPr bwMode="auto">
              <a:xfrm flipV="1">
                <a:off x="4908402" y="4203088"/>
                <a:ext cx="1873397" cy="11770"/>
              </a:xfrm>
              <a:prstGeom prst="line">
                <a:avLst/>
              </a:prstGeom>
              <a:noFill/>
              <a:ln w="25400">
                <a:solidFill>
                  <a:srgbClr val="00B050"/>
                </a:solidFill>
                <a:prstDash val="sysDash"/>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1" name="Line 34">
                <a:extLst>
                  <a:ext uri="{FF2B5EF4-FFF2-40B4-BE49-F238E27FC236}">
                    <a16:creationId xmlns:a16="http://schemas.microsoft.com/office/drawing/2014/main" id="{C298A1B9-FF9B-4D86-9526-3D6AC7E7893F}"/>
                  </a:ext>
                </a:extLst>
              </p:cNvPr>
              <p:cNvSpPr>
                <a:spLocks noChangeShapeType="1"/>
              </p:cNvSpPr>
              <p:nvPr/>
            </p:nvSpPr>
            <p:spPr bwMode="auto">
              <a:xfrm>
                <a:off x="6773289" y="3273324"/>
                <a:ext cx="0" cy="929764"/>
              </a:xfrm>
              <a:prstGeom prst="line">
                <a:avLst/>
              </a:prstGeom>
              <a:noFill/>
              <a:ln w="25400">
                <a:solidFill>
                  <a:srgbClr val="0070C0"/>
                </a:solidFill>
                <a:prstDash val="sysDash"/>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2" name="Speech Bubble: Rectangle with Corners Rounded 5">
                <a:extLst>
                  <a:ext uri="{FF2B5EF4-FFF2-40B4-BE49-F238E27FC236}">
                    <a16:creationId xmlns:a16="http://schemas.microsoft.com/office/drawing/2014/main" id="{CFFA8F73-D3C7-470D-AE79-77F5E5752CF8}"/>
                  </a:ext>
                </a:extLst>
              </p:cNvPr>
              <p:cNvSpPr/>
              <p:nvPr/>
            </p:nvSpPr>
            <p:spPr>
              <a:xfrm>
                <a:off x="5512737" y="3450178"/>
                <a:ext cx="521983" cy="355039"/>
              </a:xfrm>
              <a:prstGeom prst="wedgeRoundRectCallout">
                <a:avLst>
                  <a:gd name="adj1" fmla="val -100472"/>
                  <a:gd name="adj2" fmla="val -82953"/>
                  <a:gd name="adj3" fmla="val 16667"/>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a:solidFill>
                      <a:srgbClr val="FF0000"/>
                    </a:solidFill>
                    <a:latin typeface="Calibri" panose="020F0502020204030204" pitchFamily="34" charset="0"/>
                    <a:cs typeface="Calibri" panose="020F0502020204030204" pitchFamily="34" charset="0"/>
                  </a:rPr>
                  <a:t>A</a:t>
                </a:r>
              </a:p>
            </p:txBody>
          </p:sp>
          <p:sp>
            <p:nvSpPr>
              <p:cNvPr id="63" name="Speech Bubble: Rectangle with Corners Rounded 5">
                <a:extLst>
                  <a:ext uri="{FF2B5EF4-FFF2-40B4-BE49-F238E27FC236}">
                    <a16:creationId xmlns:a16="http://schemas.microsoft.com/office/drawing/2014/main" id="{7AFFEC56-BD14-48B4-826E-EB79017F8C7F}"/>
                  </a:ext>
                </a:extLst>
              </p:cNvPr>
              <p:cNvSpPr/>
              <p:nvPr/>
            </p:nvSpPr>
            <p:spPr>
              <a:xfrm>
                <a:off x="5773728" y="3928406"/>
                <a:ext cx="521983" cy="355039"/>
              </a:xfrm>
              <a:prstGeom prst="wedgeRoundRectCallout">
                <a:avLst>
                  <a:gd name="adj1" fmla="val -100472"/>
                  <a:gd name="adj2" fmla="val -82953"/>
                  <a:gd name="adj3" fmla="val 16667"/>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solidFill>
                      <a:srgbClr val="00B050"/>
                    </a:solidFill>
                    <a:latin typeface="Calibri" panose="020F0502020204030204" pitchFamily="34" charset="0"/>
                    <a:cs typeface="Calibri" panose="020F0502020204030204" pitchFamily="34" charset="0"/>
                  </a:rPr>
                  <a:t>B</a:t>
                </a:r>
                <a:endParaRPr lang="en-AU" sz="1400" dirty="0">
                  <a:solidFill>
                    <a:srgbClr val="00B050"/>
                  </a:solidFill>
                  <a:latin typeface="Calibri" panose="020F0502020204030204" pitchFamily="34" charset="0"/>
                  <a:cs typeface="Calibri" panose="020F0502020204030204" pitchFamily="34" charset="0"/>
                </a:endParaRPr>
              </a:p>
            </p:txBody>
          </p:sp>
          <p:sp>
            <p:nvSpPr>
              <p:cNvPr id="64" name="Speech Bubble: Rectangle with Corners Rounded 5">
                <a:extLst>
                  <a:ext uri="{FF2B5EF4-FFF2-40B4-BE49-F238E27FC236}">
                    <a16:creationId xmlns:a16="http://schemas.microsoft.com/office/drawing/2014/main" id="{CE6736B6-C343-4AC2-8F09-82E72509F7E5}"/>
                  </a:ext>
                </a:extLst>
              </p:cNvPr>
              <p:cNvSpPr/>
              <p:nvPr/>
            </p:nvSpPr>
            <p:spPr>
              <a:xfrm>
                <a:off x="6633452" y="3590711"/>
                <a:ext cx="521983" cy="355039"/>
              </a:xfrm>
              <a:prstGeom prst="wedgeRoundRectCallout">
                <a:avLst>
                  <a:gd name="adj1" fmla="val -100472"/>
                  <a:gd name="adj2" fmla="val -82953"/>
                  <a:gd name="adj3" fmla="val 16667"/>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solidFill>
                      <a:srgbClr val="0070C0"/>
                    </a:solidFill>
                    <a:latin typeface="Calibri" panose="020F0502020204030204" pitchFamily="34" charset="0"/>
                    <a:cs typeface="Calibri" panose="020F0502020204030204" pitchFamily="34" charset="0"/>
                  </a:rPr>
                  <a:t>C</a:t>
                </a:r>
                <a:endParaRPr lang="en-AU" sz="1400" dirty="0">
                  <a:solidFill>
                    <a:srgbClr val="0070C0"/>
                  </a:solidFill>
                  <a:latin typeface="Calibri" panose="020F0502020204030204" pitchFamily="34" charset="0"/>
                  <a:cs typeface="Calibri" panose="020F0502020204030204" pitchFamily="34" charset="0"/>
                </a:endParaRPr>
              </a:p>
            </p:txBody>
          </p:sp>
        </p:grpSp>
        <p:sp>
          <p:nvSpPr>
            <p:cNvPr id="6" name="Rectangle 5">
              <a:extLst>
                <a:ext uri="{FF2B5EF4-FFF2-40B4-BE49-F238E27FC236}">
                  <a16:creationId xmlns:a16="http://schemas.microsoft.com/office/drawing/2014/main" id="{D32D790C-CC1D-47F7-8EBC-558FBE2F7860}"/>
                </a:ext>
              </a:extLst>
            </p:cNvPr>
            <p:cNvSpPr/>
            <p:nvPr/>
          </p:nvSpPr>
          <p:spPr>
            <a:xfrm>
              <a:off x="5597705" y="6048854"/>
              <a:ext cx="1033494" cy="239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Calibri" panose="020F0502020204030204" pitchFamily="34" charset="0"/>
                  <a:cs typeface="Calibri" panose="020F0502020204030204" pitchFamily="34" charset="0"/>
                </a:rPr>
                <a:t>Income</a:t>
              </a:r>
              <a:endParaRPr lang="en-AU" sz="1600" b="1"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9027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75E3DAF-7D04-4E45-8959-3535EA9B6960}"/>
              </a:ext>
            </a:extLst>
          </p:cNvPr>
          <p:cNvGrpSpPr/>
          <p:nvPr/>
        </p:nvGrpSpPr>
        <p:grpSpPr>
          <a:xfrm>
            <a:off x="5353050" y="2532852"/>
            <a:ext cx="3130482" cy="2524821"/>
            <a:chOff x="5353050" y="2532852"/>
            <a:chExt cx="3130482" cy="2524821"/>
          </a:xfrm>
        </p:grpSpPr>
        <p:grpSp>
          <p:nvGrpSpPr>
            <p:cNvPr id="35" name="Group 34">
              <a:extLst>
                <a:ext uri="{FF2B5EF4-FFF2-40B4-BE49-F238E27FC236}">
                  <a16:creationId xmlns:a16="http://schemas.microsoft.com/office/drawing/2014/main" id="{F3D44AE9-1C99-47DD-889B-D7C5F58351E1}"/>
                </a:ext>
              </a:extLst>
            </p:cNvPr>
            <p:cNvGrpSpPr/>
            <p:nvPr/>
          </p:nvGrpSpPr>
          <p:grpSpPr>
            <a:xfrm>
              <a:off x="5353050" y="2532852"/>
              <a:ext cx="3130482" cy="2524821"/>
              <a:chOff x="4420016" y="3216447"/>
              <a:chExt cx="3804790" cy="3085376"/>
            </a:xfrm>
          </p:grpSpPr>
          <p:pic>
            <p:nvPicPr>
              <p:cNvPr id="33" name="Picture 32">
                <a:extLst>
                  <a:ext uri="{FF2B5EF4-FFF2-40B4-BE49-F238E27FC236}">
                    <a16:creationId xmlns:a16="http://schemas.microsoft.com/office/drawing/2014/main" id="{35DD8402-1D70-45D6-89AD-DFA4B078F7B5}"/>
                  </a:ext>
                </a:extLst>
              </p:cNvPr>
              <p:cNvPicPr>
                <a:picLocks noChangeAspect="1"/>
              </p:cNvPicPr>
              <p:nvPr/>
            </p:nvPicPr>
            <p:blipFill>
              <a:blip r:embed="rId3"/>
              <a:stretch>
                <a:fillRect/>
              </a:stretch>
            </p:blipFill>
            <p:spPr>
              <a:xfrm>
                <a:off x="4420016" y="3216447"/>
                <a:ext cx="3804790" cy="3085376"/>
              </a:xfrm>
              <a:prstGeom prst="rect">
                <a:avLst/>
              </a:prstGeom>
            </p:spPr>
          </p:pic>
          <p:sp>
            <p:nvSpPr>
              <p:cNvPr id="34" name="Rectangle 33">
                <a:extLst>
                  <a:ext uri="{FF2B5EF4-FFF2-40B4-BE49-F238E27FC236}">
                    <a16:creationId xmlns:a16="http://schemas.microsoft.com/office/drawing/2014/main" id="{311E2BEE-4C34-4E7B-856E-697F26BA0C4E}"/>
                  </a:ext>
                </a:extLst>
              </p:cNvPr>
              <p:cNvSpPr/>
              <p:nvPr/>
            </p:nvSpPr>
            <p:spPr>
              <a:xfrm>
                <a:off x="5257800" y="3216447"/>
                <a:ext cx="2743200" cy="24985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3A39D942-BD3E-4C11-8D1C-C94853272D73}"/>
                  </a:ext>
                </a:extLst>
              </p:cNvPr>
              <p:cNvSpPr/>
              <p:nvPr/>
            </p:nvSpPr>
            <p:spPr>
              <a:xfrm>
                <a:off x="6172200" y="5901733"/>
                <a:ext cx="564309" cy="1653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solidFill>
                    <a:latin typeface="Calibri" panose="020F0502020204030204" pitchFamily="34" charset="0"/>
                    <a:cs typeface="Calibri" panose="020F0502020204030204" pitchFamily="34" charset="0"/>
                  </a:rPr>
                  <a:t>100</a:t>
                </a:r>
              </a:p>
            </p:txBody>
          </p:sp>
          <p:sp>
            <p:nvSpPr>
              <p:cNvPr id="42" name="AutoShape 23">
                <a:extLst>
                  <a:ext uri="{FF2B5EF4-FFF2-40B4-BE49-F238E27FC236}">
                    <a16:creationId xmlns:a16="http://schemas.microsoft.com/office/drawing/2014/main" id="{92E9B06C-E3A8-43BB-96FE-B6AD39938EF4}"/>
                  </a:ext>
                </a:extLst>
              </p:cNvPr>
              <p:cNvSpPr>
                <a:spLocks noChangeArrowheads="1"/>
              </p:cNvSpPr>
              <p:nvPr/>
            </p:nvSpPr>
            <p:spPr bwMode="auto">
              <a:xfrm>
                <a:off x="5791200" y="4572000"/>
                <a:ext cx="76200" cy="76201"/>
              </a:xfrm>
              <a:prstGeom prst="octagon">
                <a:avLst>
                  <a:gd name="adj" fmla="val 29287"/>
                </a:avLst>
              </a:prstGeom>
              <a:solidFill>
                <a:srgbClr val="0070C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AutoShape 23">
                <a:extLst>
                  <a:ext uri="{FF2B5EF4-FFF2-40B4-BE49-F238E27FC236}">
                    <a16:creationId xmlns:a16="http://schemas.microsoft.com/office/drawing/2014/main" id="{E3C102BD-9013-48C6-8E3A-4973D43C141C}"/>
                  </a:ext>
                </a:extLst>
              </p:cNvPr>
              <p:cNvSpPr>
                <a:spLocks noChangeArrowheads="1"/>
              </p:cNvSpPr>
              <p:nvPr/>
            </p:nvSpPr>
            <p:spPr bwMode="auto">
              <a:xfrm>
                <a:off x="5527812" y="4642455"/>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AutoShape 23">
                <a:extLst>
                  <a:ext uri="{FF2B5EF4-FFF2-40B4-BE49-F238E27FC236}">
                    <a16:creationId xmlns:a16="http://schemas.microsoft.com/office/drawing/2014/main" id="{AD01ACD3-7425-4555-A8CD-B8877CB2FF41}"/>
                  </a:ext>
                </a:extLst>
              </p:cNvPr>
              <p:cNvSpPr>
                <a:spLocks noChangeArrowheads="1"/>
              </p:cNvSpPr>
              <p:nvPr/>
            </p:nvSpPr>
            <p:spPr bwMode="auto">
              <a:xfrm>
                <a:off x="5786437" y="5181600"/>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AutoShape 23">
                <a:extLst>
                  <a:ext uri="{FF2B5EF4-FFF2-40B4-BE49-F238E27FC236}">
                    <a16:creationId xmlns:a16="http://schemas.microsoft.com/office/drawing/2014/main" id="{59B5C6A9-C7AA-4FE3-AF49-4827BC15F49E}"/>
                  </a:ext>
                </a:extLst>
              </p:cNvPr>
              <p:cNvSpPr>
                <a:spLocks noChangeArrowheads="1"/>
              </p:cNvSpPr>
              <p:nvPr/>
            </p:nvSpPr>
            <p:spPr bwMode="auto">
              <a:xfrm>
                <a:off x="7696200" y="3733799"/>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AutoShape 23">
                <a:extLst>
                  <a:ext uri="{FF2B5EF4-FFF2-40B4-BE49-F238E27FC236}">
                    <a16:creationId xmlns:a16="http://schemas.microsoft.com/office/drawing/2014/main" id="{D02230B8-1944-4053-BB7D-3380B8771149}"/>
                  </a:ext>
                </a:extLst>
              </p:cNvPr>
              <p:cNvSpPr>
                <a:spLocks noChangeArrowheads="1"/>
              </p:cNvSpPr>
              <p:nvPr/>
            </p:nvSpPr>
            <p:spPr bwMode="auto">
              <a:xfrm>
                <a:off x="7315200" y="3780000"/>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AutoShape 23">
                <a:extLst>
                  <a:ext uri="{FF2B5EF4-FFF2-40B4-BE49-F238E27FC236}">
                    <a16:creationId xmlns:a16="http://schemas.microsoft.com/office/drawing/2014/main" id="{1A9AB773-D8B2-42C1-9ED7-CE2438B222BE}"/>
                  </a:ext>
                </a:extLst>
              </p:cNvPr>
              <p:cNvSpPr>
                <a:spLocks noChangeArrowheads="1"/>
              </p:cNvSpPr>
              <p:nvPr/>
            </p:nvSpPr>
            <p:spPr bwMode="auto">
              <a:xfrm>
                <a:off x="5705474" y="5105399"/>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4" name="Rectangle 3">
              <a:extLst>
                <a:ext uri="{FF2B5EF4-FFF2-40B4-BE49-F238E27FC236}">
                  <a16:creationId xmlns:a16="http://schemas.microsoft.com/office/drawing/2014/main" id="{ACB41AF4-D12F-4E1B-8691-129A43A761A3}"/>
                </a:ext>
              </a:extLst>
            </p:cNvPr>
            <p:cNvSpPr/>
            <p:nvPr/>
          </p:nvSpPr>
          <p:spPr>
            <a:xfrm>
              <a:off x="6630350" y="4902605"/>
              <a:ext cx="819736" cy="140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00" b="1" dirty="0">
                  <a:solidFill>
                    <a:schemeClr val="tx1"/>
                  </a:solidFill>
                  <a:latin typeface="Calibri" panose="020F0502020204030204" pitchFamily="34" charset="0"/>
                  <a:cs typeface="Calibri" panose="020F0502020204030204" pitchFamily="34" charset="0"/>
                </a:rPr>
                <a:t>Income</a:t>
              </a:r>
            </a:p>
          </p:txBody>
        </p:sp>
      </p:grpSp>
      <p:grpSp>
        <p:nvGrpSpPr>
          <p:cNvPr id="7" name="Group 6">
            <a:extLst>
              <a:ext uri="{FF2B5EF4-FFF2-40B4-BE49-F238E27FC236}">
                <a16:creationId xmlns:a16="http://schemas.microsoft.com/office/drawing/2014/main" id="{0CF5F31A-BF0A-44F4-BC9F-1017A2A04933}"/>
              </a:ext>
            </a:extLst>
          </p:cNvPr>
          <p:cNvGrpSpPr>
            <a:grpSpLocks noChangeAspect="1"/>
          </p:cNvGrpSpPr>
          <p:nvPr/>
        </p:nvGrpSpPr>
        <p:grpSpPr>
          <a:xfrm>
            <a:off x="503051" y="2551902"/>
            <a:ext cx="4248422" cy="2211125"/>
            <a:chOff x="347507" y="2428179"/>
            <a:chExt cx="3428792" cy="1784542"/>
          </a:xfrm>
        </p:grpSpPr>
        <p:pic>
          <p:nvPicPr>
            <p:cNvPr id="6" name="Picture 5">
              <a:extLst>
                <a:ext uri="{FF2B5EF4-FFF2-40B4-BE49-F238E27FC236}">
                  <a16:creationId xmlns:a16="http://schemas.microsoft.com/office/drawing/2014/main" id="{496B0F35-B818-4D4C-B0D4-F806AC0395EB}"/>
                </a:ext>
              </a:extLst>
            </p:cNvPr>
            <p:cNvPicPr>
              <a:picLocks noChangeAspect="1"/>
            </p:cNvPicPr>
            <p:nvPr/>
          </p:nvPicPr>
          <p:blipFill rotWithShape="1">
            <a:blip r:embed="rId4"/>
            <a:srcRect r="75074"/>
            <a:stretch/>
          </p:blipFill>
          <p:spPr>
            <a:xfrm>
              <a:off x="347507" y="2428179"/>
              <a:ext cx="1252693" cy="1784542"/>
            </a:xfrm>
            <a:prstGeom prst="rect">
              <a:avLst/>
            </a:prstGeom>
          </p:spPr>
        </p:pic>
        <p:pic>
          <p:nvPicPr>
            <p:cNvPr id="31" name="Picture 30">
              <a:extLst>
                <a:ext uri="{FF2B5EF4-FFF2-40B4-BE49-F238E27FC236}">
                  <a16:creationId xmlns:a16="http://schemas.microsoft.com/office/drawing/2014/main" id="{1C2F44EB-19F5-4A84-80C0-97AA7CA6D74B}"/>
                </a:ext>
              </a:extLst>
            </p:cNvPr>
            <p:cNvPicPr>
              <a:picLocks noChangeAspect="1"/>
            </p:cNvPicPr>
            <p:nvPr/>
          </p:nvPicPr>
          <p:blipFill rotWithShape="1">
            <a:blip r:embed="rId4"/>
            <a:srcRect l="56609"/>
            <a:stretch/>
          </p:blipFill>
          <p:spPr>
            <a:xfrm>
              <a:off x="1595610" y="2428179"/>
              <a:ext cx="2180689" cy="1784542"/>
            </a:xfrm>
            <a:prstGeom prst="rect">
              <a:avLst/>
            </a:prstGeom>
          </p:spPr>
        </p:pic>
      </p:grpSp>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What is Data Clustering?</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a:lnSpc>
                <a:spcPct val="100000"/>
              </a:lnSpc>
            </a:pPr>
            <a:r>
              <a:rPr lang="en-US" altLang="zh-CN" sz="2300" dirty="0"/>
              <a:t>Now, if David is a new customer, can we predict how he would behave?</a:t>
            </a:r>
            <a:endParaRPr lang="en-US" sz="2300" dirty="0">
              <a:solidFill>
                <a:schemeClr val="tx1"/>
              </a:solidFill>
            </a:endParaRPr>
          </a:p>
        </p:txBody>
      </p:sp>
      <p:sp>
        <p:nvSpPr>
          <p:cNvPr id="5" name="Slide Number Placeholder 4"/>
          <p:cNvSpPr>
            <a:spLocks noGrp="1"/>
          </p:cNvSpPr>
          <p:nvPr>
            <p:ph type="sldNum" sz="quarter" idx="12"/>
          </p:nvPr>
        </p:nvSpPr>
        <p:spPr/>
        <p:txBody>
          <a:bodyPr/>
          <a:lstStyle/>
          <a:p>
            <a:fld id="{4556B232-9F89-4083-B3BB-DDC8E5903F80}" type="slidenum">
              <a:rPr lang="en-US" smtClean="0"/>
              <a:t>11</a:t>
            </a:fld>
            <a:endParaRPr lang="en-US" dirty="0"/>
          </a:p>
        </p:txBody>
      </p:sp>
      <p:sp>
        <p:nvSpPr>
          <p:cNvPr id="40" name="Rectangle 39">
            <a:extLst>
              <a:ext uri="{FF2B5EF4-FFF2-40B4-BE49-F238E27FC236}">
                <a16:creationId xmlns:a16="http://schemas.microsoft.com/office/drawing/2014/main" id="{866B4DE1-AA61-4DF2-8C31-46B905C94BD5}"/>
              </a:ext>
            </a:extLst>
          </p:cNvPr>
          <p:cNvSpPr/>
          <p:nvPr/>
        </p:nvSpPr>
        <p:spPr>
          <a:xfrm>
            <a:off x="460344" y="2828091"/>
            <a:ext cx="4343399" cy="2943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a:extLst>
              <a:ext uri="{FF2B5EF4-FFF2-40B4-BE49-F238E27FC236}">
                <a16:creationId xmlns:a16="http://schemas.microsoft.com/office/drawing/2014/main" id="{59E4484D-1313-4AEB-9765-4B19BFE9E50A}"/>
              </a:ext>
            </a:extLst>
          </p:cNvPr>
          <p:cNvSpPr/>
          <p:nvPr/>
        </p:nvSpPr>
        <p:spPr>
          <a:xfrm>
            <a:off x="660468" y="4699005"/>
            <a:ext cx="2493347" cy="170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endParaRPr>
          </a:p>
        </p:txBody>
      </p:sp>
      <p:cxnSp>
        <p:nvCxnSpPr>
          <p:cNvPr id="9" name="Straight Arrow Connector 8">
            <a:extLst>
              <a:ext uri="{FF2B5EF4-FFF2-40B4-BE49-F238E27FC236}">
                <a16:creationId xmlns:a16="http://schemas.microsoft.com/office/drawing/2014/main" id="{0652908B-7147-4C64-AEA9-9FCF3E94789E}"/>
              </a:ext>
            </a:extLst>
          </p:cNvPr>
          <p:cNvCxnSpPr>
            <a:cxnSpLocks/>
            <a:stCxn id="40" idx="3"/>
            <a:endCxn id="42" idx="6"/>
          </p:cNvCxnSpPr>
          <p:nvPr/>
        </p:nvCxnSpPr>
        <p:spPr>
          <a:xfrm>
            <a:off x="4803743" y="2975262"/>
            <a:ext cx="1695743" cy="6668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3751431-E35D-4E7A-BF48-D3AB4783288F}"/>
              </a:ext>
            </a:extLst>
          </p:cNvPr>
          <p:cNvSpPr/>
          <p:nvPr/>
        </p:nvSpPr>
        <p:spPr>
          <a:xfrm>
            <a:off x="4168708" y="3180087"/>
            <a:ext cx="635035" cy="15829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Speech Bubble: Rectangle with Corners Rounded 5">
            <a:extLst>
              <a:ext uri="{FF2B5EF4-FFF2-40B4-BE49-F238E27FC236}">
                <a16:creationId xmlns:a16="http://schemas.microsoft.com/office/drawing/2014/main" id="{A0785BD0-DECF-459C-A0A3-064B9D1E38A7}"/>
              </a:ext>
            </a:extLst>
          </p:cNvPr>
          <p:cNvSpPr/>
          <p:nvPr/>
        </p:nvSpPr>
        <p:spPr>
          <a:xfrm>
            <a:off x="522690" y="5208935"/>
            <a:ext cx="6106710" cy="1115666"/>
          </a:xfrm>
          <a:prstGeom prst="wedgeRoundRectCallout">
            <a:avLst>
              <a:gd name="adj1" fmla="val 15167"/>
              <a:gd name="adj2" fmla="val -93701"/>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AU" sz="1600" dirty="0">
                <a:solidFill>
                  <a:srgbClr val="FF0000"/>
                </a:solidFill>
                <a:latin typeface="Calibri" panose="020F0502020204030204" pitchFamily="34" charset="0"/>
                <a:cs typeface="Calibri" panose="020F0502020204030204" pitchFamily="34" charset="0"/>
              </a:rPr>
              <a:t>According to the distances between David and other existing customers, we can find he is similar to John, Rachael and Norah.</a:t>
            </a:r>
          </a:p>
          <a:p>
            <a:r>
              <a:rPr lang="en-AU" sz="1600" dirty="0">
                <a:solidFill>
                  <a:srgbClr val="FF0000"/>
                </a:solidFill>
                <a:latin typeface="Calibri" panose="020F0502020204030204" pitchFamily="34" charset="0"/>
                <a:cs typeface="Calibri" panose="020F0502020204030204" pitchFamily="34" charset="0"/>
              </a:rPr>
              <a:t>It is reasonable to group David into the same cluster as them. Meanwhile, Ruth and Jefferson would be in another cluster.</a:t>
            </a:r>
          </a:p>
        </p:txBody>
      </p:sp>
    </p:spTree>
    <p:extLst>
      <p:ext uri="{BB962C8B-B14F-4D97-AF65-F5344CB8AC3E}">
        <p14:creationId xmlns:p14="http://schemas.microsoft.com/office/powerpoint/2010/main" val="426051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8153399" cy="1143000"/>
          </a:xfrm>
          <a:ln>
            <a:noFill/>
          </a:ln>
        </p:spPr>
        <p:txBody>
          <a:bodyPr>
            <a:normAutofit/>
          </a:bodyPr>
          <a:lstStyle/>
          <a:p>
            <a:pPr algn="r"/>
            <a:r>
              <a:rPr lang="en-US" sz="3600" b="1" i="1" dirty="0">
                <a:latin typeface="Tahoma" pitchFamily="34" charset="0"/>
                <a:ea typeface="Tahoma" pitchFamily="34" charset="0"/>
                <a:cs typeface="Tahoma" pitchFamily="34" charset="0"/>
              </a:rPr>
              <a:t>Data Clustering Methods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z="1400" smtClean="0"/>
              <a:t>12</a:t>
            </a:fld>
            <a:endParaRPr lang="en-US" sz="1400" dirty="0"/>
          </a:p>
        </p:txBody>
      </p:sp>
      <p:sp>
        <p:nvSpPr>
          <p:cNvPr id="6" name="Title 1">
            <a:extLst>
              <a:ext uri="{FF2B5EF4-FFF2-40B4-BE49-F238E27FC236}">
                <a16:creationId xmlns:a16="http://schemas.microsoft.com/office/drawing/2014/main" id="{C69D3C55-D903-4295-9F47-0AA673D33C2A}"/>
              </a:ext>
            </a:extLst>
          </p:cNvPr>
          <p:cNvSpPr txBox="1">
            <a:spLocks/>
          </p:cNvSpPr>
          <p:nvPr/>
        </p:nvSpPr>
        <p:spPr>
          <a:xfrm>
            <a:off x="680484" y="3696085"/>
            <a:ext cx="8387315" cy="494915"/>
          </a:xfrm>
          <a:prstGeom prst="rect">
            <a:avLst/>
          </a:prstGeom>
          <a:ln>
            <a:noFill/>
          </a:ln>
        </p:spPr>
        <p:txBody>
          <a:bodyPr vert="horz" lIns="91440" tIns="45720" rIns="91440" bIns="45720" rtlCol="0" anchor="b" anchorCtr="0">
            <a:normAutofit/>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ltLang="zh-CN" sz="1700" b="1" i="1" dirty="0">
                <a:latin typeface="Tahoma" pitchFamily="34" charset="0"/>
                <a:ea typeface="Tahoma" pitchFamily="34" charset="0"/>
                <a:cs typeface="Tahoma" pitchFamily="34" charset="0"/>
              </a:rPr>
              <a:t>Hierarchical clustering and K-Means clustering</a:t>
            </a:r>
            <a:endParaRPr lang="en-US" sz="1700" b="1" i="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8598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B7E430-4713-4B34-BAC0-8CF88B708CD9}"/>
              </a:ext>
            </a:extLst>
          </p:cNvPr>
          <p:cNvSpPr/>
          <p:nvPr/>
        </p:nvSpPr>
        <p:spPr>
          <a:xfrm>
            <a:off x="228600" y="1869098"/>
            <a:ext cx="5067223" cy="47402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Hierarchical Clustering</a:t>
            </a:r>
          </a:p>
        </p:txBody>
      </p:sp>
      <p:sp>
        <p:nvSpPr>
          <p:cNvPr id="5" name="Slide Number Placeholder 4"/>
          <p:cNvSpPr>
            <a:spLocks noGrp="1"/>
          </p:cNvSpPr>
          <p:nvPr>
            <p:ph type="sldNum" sz="quarter" idx="12"/>
          </p:nvPr>
        </p:nvSpPr>
        <p:spPr/>
        <p:txBody>
          <a:bodyPr/>
          <a:lstStyle/>
          <a:p>
            <a:fld id="{4556B232-9F89-4083-B3BB-DDC8E5903F80}" type="slidenum">
              <a:rPr lang="en-US" smtClean="0"/>
              <a:t>13</a:t>
            </a:fld>
            <a:endParaRPr lang="en-US" dirty="0"/>
          </a:p>
        </p:txBody>
      </p:sp>
      <p:graphicFrame>
        <p:nvGraphicFramePr>
          <p:cNvPr id="30" name="Object 3">
            <a:extLst>
              <a:ext uri="{FF2B5EF4-FFF2-40B4-BE49-F238E27FC236}">
                <a16:creationId xmlns:a16="http://schemas.microsoft.com/office/drawing/2014/main" id="{C4660E70-40F7-45DA-B434-93F3AC04EBC9}"/>
              </a:ext>
            </a:extLst>
          </p:cNvPr>
          <p:cNvGraphicFramePr>
            <a:graphicFrameLocks noChangeAspect="1"/>
          </p:cNvGraphicFramePr>
          <p:nvPr>
            <p:extLst>
              <p:ext uri="{D42A27DB-BD31-4B8C-83A1-F6EECF244321}">
                <p14:modId xmlns:p14="http://schemas.microsoft.com/office/powerpoint/2010/main" val="1074103092"/>
              </p:ext>
            </p:extLst>
          </p:nvPr>
        </p:nvGraphicFramePr>
        <p:xfrm>
          <a:off x="378542" y="4636959"/>
          <a:ext cx="2752725" cy="1960563"/>
        </p:xfrm>
        <a:graphic>
          <a:graphicData uri="http://schemas.openxmlformats.org/presentationml/2006/ole">
            <mc:AlternateContent xmlns:mc="http://schemas.openxmlformats.org/markup-compatibility/2006">
              <mc:Choice xmlns:v="urn:schemas-microsoft-com:vml" Requires="v">
                <p:oleObj spid="_x0000_s3203" name="VISIO" r:id="rId4" imgW="2752560" imgH="1960200" progId="Visio.Drawing.6">
                  <p:embed/>
                </p:oleObj>
              </mc:Choice>
              <mc:Fallback>
                <p:oleObj name="VISIO" r:id="rId4" imgW="2752560" imgH="1960200" progId="Visio.Drawing.6">
                  <p:embed/>
                  <p:pic>
                    <p:nvPicPr>
                      <p:cNvPr id="154009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542" y="4636959"/>
                        <a:ext cx="2752725" cy="1960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31" name="Object 4">
            <a:extLst>
              <a:ext uri="{FF2B5EF4-FFF2-40B4-BE49-F238E27FC236}">
                <a16:creationId xmlns:a16="http://schemas.microsoft.com/office/drawing/2014/main" id="{B7E6B1C7-CB15-40B1-9D8C-F4A76518BD0F}"/>
              </a:ext>
            </a:extLst>
          </p:cNvPr>
          <p:cNvGraphicFramePr>
            <a:graphicFrameLocks noChangeAspect="1"/>
          </p:cNvGraphicFramePr>
          <p:nvPr>
            <p:extLst>
              <p:ext uri="{D42A27DB-BD31-4B8C-83A1-F6EECF244321}">
                <p14:modId xmlns:p14="http://schemas.microsoft.com/office/powerpoint/2010/main" val="327329725"/>
              </p:ext>
            </p:extLst>
          </p:nvPr>
        </p:nvGraphicFramePr>
        <p:xfrm>
          <a:off x="381000" y="2220639"/>
          <a:ext cx="2760663" cy="1793875"/>
        </p:xfrm>
        <a:graphic>
          <a:graphicData uri="http://schemas.openxmlformats.org/presentationml/2006/ole">
            <mc:AlternateContent xmlns:mc="http://schemas.openxmlformats.org/markup-compatibility/2006">
              <mc:Choice xmlns:v="urn:schemas-microsoft-com:vml" Requires="v">
                <p:oleObj spid="_x0000_s3204" name="VISIO" r:id="rId6" imgW="2761200" imgH="1794600" progId="Visio.Drawing.6">
                  <p:embed/>
                </p:oleObj>
              </mc:Choice>
              <mc:Fallback>
                <p:oleObj name="VISIO" r:id="rId6" imgW="2761200" imgH="1794600" progId="Visio.Drawing.6">
                  <p:embed/>
                  <p:pic>
                    <p:nvPicPr>
                      <p:cNvPr id="154010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2220639"/>
                        <a:ext cx="2760663" cy="179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32" name="Object 5">
            <a:extLst>
              <a:ext uri="{FF2B5EF4-FFF2-40B4-BE49-F238E27FC236}">
                <a16:creationId xmlns:a16="http://schemas.microsoft.com/office/drawing/2014/main" id="{48FAC503-6841-481A-875D-560DFC838D78}"/>
              </a:ext>
            </a:extLst>
          </p:cNvPr>
          <p:cNvGraphicFramePr>
            <a:graphicFrameLocks noChangeAspect="1"/>
          </p:cNvGraphicFramePr>
          <p:nvPr>
            <p:extLst>
              <p:ext uri="{D42A27DB-BD31-4B8C-83A1-F6EECF244321}">
                <p14:modId xmlns:p14="http://schemas.microsoft.com/office/powerpoint/2010/main" val="2060309811"/>
              </p:ext>
            </p:extLst>
          </p:nvPr>
        </p:nvGraphicFramePr>
        <p:xfrm>
          <a:off x="3431458" y="1985596"/>
          <a:ext cx="1773238" cy="2284413"/>
        </p:xfrm>
        <a:graphic>
          <a:graphicData uri="http://schemas.openxmlformats.org/presentationml/2006/ole">
            <mc:AlternateContent xmlns:mc="http://schemas.openxmlformats.org/markup-compatibility/2006">
              <mc:Choice xmlns:v="urn:schemas-microsoft-com:vml" Requires="v">
                <p:oleObj spid="_x0000_s3205" name="VISIO" r:id="rId8" imgW="1380960" imgH="1779120" progId="Visio.Drawing.6">
                  <p:embed/>
                </p:oleObj>
              </mc:Choice>
              <mc:Fallback>
                <p:oleObj name="VISIO" r:id="rId8" imgW="1380960" imgH="1779120" progId="Visio.Drawing.6">
                  <p:embed/>
                  <p:pic>
                    <p:nvPicPr>
                      <p:cNvPr id="154010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1458" y="1985596"/>
                        <a:ext cx="1773238" cy="2284413"/>
                      </a:xfrm>
                      <a:prstGeom prst="rect">
                        <a:avLst/>
                      </a:prstGeom>
                      <a:noFill/>
                      <a:ln>
                        <a:noFill/>
                      </a:ln>
                      <a:effectLst/>
                    </p:spPr>
                  </p:pic>
                </p:oleObj>
              </mc:Fallback>
            </mc:AlternateContent>
          </a:graphicData>
        </a:graphic>
      </p:graphicFrame>
      <p:graphicFrame>
        <p:nvGraphicFramePr>
          <p:cNvPr id="36" name="Object 6">
            <a:extLst>
              <a:ext uri="{FF2B5EF4-FFF2-40B4-BE49-F238E27FC236}">
                <a16:creationId xmlns:a16="http://schemas.microsoft.com/office/drawing/2014/main" id="{04F3A457-0388-4D2F-9839-997A20F617A2}"/>
              </a:ext>
            </a:extLst>
          </p:cNvPr>
          <p:cNvGraphicFramePr>
            <a:graphicFrameLocks noChangeAspect="1"/>
          </p:cNvGraphicFramePr>
          <p:nvPr>
            <p:extLst>
              <p:ext uri="{D42A27DB-BD31-4B8C-83A1-F6EECF244321}">
                <p14:modId xmlns:p14="http://schemas.microsoft.com/office/powerpoint/2010/main" val="3953577528"/>
              </p:ext>
            </p:extLst>
          </p:nvPr>
        </p:nvGraphicFramePr>
        <p:xfrm>
          <a:off x="3386060" y="4489844"/>
          <a:ext cx="1909763" cy="2282825"/>
        </p:xfrm>
        <a:graphic>
          <a:graphicData uri="http://schemas.openxmlformats.org/presentationml/2006/ole">
            <mc:AlternateContent xmlns:mc="http://schemas.openxmlformats.org/markup-compatibility/2006">
              <mc:Choice xmlns:v="urn:schemas-microsoft-com:vml" Requires="v">
                <p:oleObj spid="_x0000_s3206" name="Visio" r:id="rId10" imgW="1473120" imgH="1760040" progId="Visio.Drawing.11">
                  <p:embed/>
                </p:oleObj>
              </mc:Choice>
              <mc:Fallback>
                <p:oleObj name="Visio" r:id="rId10" imgW="1473120" imgH="1760040" progId="Visio.Drawing.11">
                  <p:embed/>
                  <p:pic>
                    <p:nvPicPr>
                      <p:cNvPr id="1540102"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6060" y="4489844"/>
                        <a:ext cx="1909763" cy="228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cxnSp>
        <p:nvCxnSpPr>
          <p:cNvPr id="8" name="Straight Connector 7">
            <a:extLst>
              <a:ext uri="{FF2B5EF4-FFF2-40B4-BE49-F238E27FC236}">
                <a16:creationId xmlns:a16="http://schemas.microsoft.com/office/drawing/2014/main" id="{D109C017-FC24-4B47-A704-FC97DCAEAF79}"/>
              </a:ext>
            </a:extLst>
          </p:cNvPr>
          <p:cNvCxnSpPr>
            <a:stCxn id="6" idx="1"/>
            <a:endCxn id="6" idx="3"/>
          </p:cNvCxnSpPr>
          <p:nvPr/>
        </p:nvCxnSpPr>
        <p:spPr>
          <a:xfrm>
            <a:off x="228600" y="4239236"/>
            <a:ext cx="506722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 name="Speech Bubble: Rectangle with Corners Rounded 5">
            <a:extLst>
              <a:ext uri="{FF2B5EF4-FFF2-40B4-BE49-F238E27FC236}">
                <a16:creationId xmlns:a16="http://schemas.microsoft.com/office/drawing/2014/main" id="{D61CBE5E-E272-49AC-91F0-67A5EBCCFE1C}"/>
              </a:ext>
            </a:extLst>
          </p:cNvPr>
          <p:cNvSpPr/>
          <p:nvPr/>
        </p:nvSpPr>
        <p:spPr>
          <a:xfrm>
            <a:off x="117550" y="1879823"/>
            <a:ext cx="521983" cy="355039"/>
          </a:xfrm>
          <a:prstGeom prst="wedgeRoundRectCallout">
            <a:avLst>
              <a:gd name="adj1" fmla="val -100472"/>
              <a:gd name="adj2" fmla="val -82953"/>
              <a:gd name="adj3" fmla="val 16667"/>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a:solidFill>
                  <a:schemeClr val="tx1"/>
                </a:solidFill>
                <a:latin typeface="Calibri" panose="020F0502020204030204" pitchFamily="34" charset="0"/>
                <a:cs typeface="Calibri" panose="020F0502020204030204" pitchFamily="34" charset="0"/>
              </a:rPr>
              <a:t>A</a:t>
            </a:r>
          </a:p>
        </p:txBody>
      </p:sp>
      <p:sp>
        <p:nvSpPr>
          <p:cNvPr id="46" name="Speech Bubble: Rectangle with Corners Rounded 5">
            <a:extLst>
              <a:ext uri="{FF2B5EF4-FFF2-40B4-BE49-F238E27FC236}">
                <a16:creationId xmlns:a16="http://schemas.microsoft.com/office/drawing/2014/main" id="{BEAB5321-6EDD-42D2-93CF-620C99D521B7}"/>
              </a:ext>
            </a:extLst>
          </p:cNvPr>
          <p:cNvSpPr/>
          <p:nvPr/>
        </p:nvSpPr>
        <p:spPr>
          <a:xfrm>
            <a:off x="117550" y="4281920"/>
            <a:ext cx="521983" cy="355039"/>
          </a:xfrm>
          <a:prstGeom prst="wedgeRoundRectCallout">
            <a:avLst>
              <a:gd name="adj1" fmla="val -100472"/>
              <a:gd name="adj2" fmla="val -82953"/>
              <a:gd name="adj3" fmla="val 16667"/>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a:solidFill>
                  <a:schemeClr val="tx1"/>
                </a:solidFill>
                <a:latin typeface="Calibri" panose="020F0502020204030204" pitchFamily="34" charset="0"/>
                <a:cs typeface="Calibri" panose="020F0502020204030204" pitchFamily="34" charset="0"/>
              </a:rPr>
              <a:t>B</a:t>
            </a:r>
          </a:p>
        </p:txBody>
      </p:sp>
      <p:sp>
        <p:nvSpPr>
          <p:cNvPr id="51" name="Speech Bubble: Rectangle with Corners Rounded 5">
            <a:extLst>
              <a:ext uri="{FF2B5EF4-FFF2-40B4-BE49-F238E27FC236}">
                <a16:creationId xmlns:a16="http://schemas.microsoft.com/office/drawing/2014/main" id="{FB4266CC-6A76-4974-9676-83D14D15AB8E}"/>
              </a:ext>
            </a:extLst>
          </p:cNvPr>
          <p:cNvSpPr/>
          <p:nvPr/>
        </p:nvSpPr>
        <p:spPr>
          <a:xfrm>
            <a:off x="5769077" y="2971800"/>
            <a:ext cx="3048000" cy="1066801"/>
          </a:xfrm>
          <a:prstGeom prst="wedgeRoundRectCallout">
            <a:avLst>
              <a:gd name="adj1" fmla="val -65623"/>
              <a:gd name="adj2" fmla="val 97592"/>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600" dirty="0">
                <a:solidFill>
                  <a:srgbClr val="FF0000"/>
                </a:solidFill>
                <a:latin typeface="Calibri" panose="020F0502020204030204" pitchFamily="34" charset="0"/>
                <a:cs typeface="Calibri" panose="020F0502020204030204" pitchFamily="34" charset="0"/>
              </a:rPr>
              <a:t>Different hierarchical clustering methods will generate different clustering results.</a:t>
            </a:r>
          </a:p>
        </p:txBody>
      </p:sp>
    </p:spTree>
    <p:extLst>
      <p:ext uri="{BB962C8B-B14F-4D97-AF65-F5344CB8AC3E}">
        <p14:creationId xmlns:p14="http://schemas.microsoft.com/office/powerpoint/2010/main" val="255666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K-means Clustering</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342900" indent="-342900">
              <a:buFont typeface="Arial" panose="020B0604020202020204" pitchFamily="34" charset="0"/>
              <a:buChar char="•"/>
            </a:pPr>
            <a:r>
              <a:rPr lang="en-US" dirty="0">
                <a:solidFill>
                  <a:schemeClr val="tx1"/>
                </a:solidFill>
              </a:rPr>
              <a:t>Given a value of </a:t>
            </a:r>
            <a:r>
              <a:rPr lang="en-US" i="1" dirty="0">
                <a:solidFill>
                  <a:schemeClr val="tx1"/>
                </a:solidFill>
              </a:rPr>
              <a:t>k</a:t>
            </a:r>
            <a:r>
              <a:rPr lang="en-US" dirty="0">
                <a:solidFill>
                  <a:schemeClr val="tx1"/>
                </a:solidFill>
              </a:rPr>
              <a:t>, the </a:t>
            </a:r>
            <a:r>
              <a:rPr lang="en-US" i="1" dirty="0">
                <a:solidFill>
                  <a:schemeClr val="tx1"/>
                </a:solidFill>
              </a:rPr>
              <a:t>k</a:t>
            </a:r>
            <a:r>
              <a:rPr lang="en-US" dirty="0">
                <a:solidFill>
                  <a:schemeClr val="tx1"/>
                </a:solidFill>
              </a:rPr>
              <a:t>-means cluster approach randomly partitions the observations into </a:t>
            </a:r>
            <a:r>
              <a:rPr lang="en-US" i="1" dirty="0">
                <a:solidFill>
                  <a:schemeClr val="tx1"/>
                </a:solidFill>
              </a:rPr>
              <a:t>k </a:t>
            </a:r>
            <a:r>
              <a:rPr lang="en-US" dirty="0">
                <a:solidFill>
                  <a:schemeClr val="tx1"/>
                </a:solidFill>
              </a:rPr>
              <a:t>clusters.</a:t>
            </a:r>
          </a:p>
          <a:p>
            <a:pPr marL="342900" indent="-342900">
              <a:buFont typeface="Arial" panose="020B0604020202020204" pitchFamily="34" charset="0"/>
              <a:buChar char="•"/>
            </a:pPr>
            <a:r>
              <a:rPr lang="en-US" dirty="0">
                <a:solidFill>
                  <a:schemeClr val="tx1"/>
                </a:solidFill>
              </a:rPr>
              <a:t>After all</a:t>
            </a:r>
            <a:r>
              <a:rPr lang="en-US" b="1" dirty="0">
                <a:solidFill>
                  <a:schemeClr val="tx1"/>
                </a:solidFill>
              </a:rPr>
              <a:t> </a:t>
            </a:r>
            <a:r>
              <a:rPr lang="en-US" dirty="0">
                <a:solidFill>
                  <a:schemeClr val="tx1"/>
                </a:solidFill>
              </a:rPr>
              <a:t>observations</a:t>
            </a:r>
            <a:r>
              <a:rPr lang="en-US" b="1" dirty="0">
                <a:solidFill>
                  <a:schemeClr val="tx1"/>
                </a:solidFill>
              </a:rPr>
              <a:t> </a:t>
            </a:r>
            <a:r>
              <a:rPr lang="en-US" dirty="0">
                <a:solidFill>
                  <a:schemeClr val="tx1"/>
                </a:solidFill>
              </a:rPr>
              <a:t>have been assigned to a cluster, the resulting cluster centroids are calculated.</a:t>
            </a:r>
          </a:p>
          <a:p>
            <a:pPr marL="342900" indent="-342900">
              <a:buFont typeface="Arial" panose="020B0604020202020204" pitchFamily="34" charset="0"/>
              <a:buChar char="•"/>
            </a:pPr>
            <a:r>
              <a:rPr lang="en-US" dirty="0">
                <a:solidFill>
                  <a:schemeClr val="tx1"/>
                </a:solidFill>
              </a:rPr>
              <a:t>Using the updated cluster centroids, all observations are reassigned to the cluster with the closest centroid.</a:t>
            </a:r>
            <a:endParaRPr lang="en-US" sz="2300" dirty="0">
              <a:solidFill>
                <a:schemeClr val="tx1"/>
              </a:solidFill>
            </a:endParaRPr>
          </a:p>
        </p:txBody>
      </p:sp>
      <p:sp>
        <p:nvSpPr>
          <p:cNvPr id="5" name="Slide Number Placeholder 4"/>
          <p:cNvSpPr>
            <a:spLocks noGrp="1"/>
          </p:cNvSpPr>
          <p:nvPr>
            <p:ph type="sldNum" sz="quarter" idx="12"/>
          </p:nvPr>
        </p:nvSpPr>
        <p:spPr/>
        <p:txBody>
          <a:bodyPr/>
          <a:lstStyle/>
          <a:p>
            <a:fld id="{4556B232-9F89-4083-B3BB-DDC8E5903F80}" type="slidenum">
              <a:rPr lang="en-US" smtClean="0"/>
              <a:t>14</a:t>
            </a:fld>
            <a:endParaRPr lang="en-US" dirty="0"/>
          </a:p>
        </p:txBody>
      </p:sp>
      <p:sp>
        <p:nvSpPr>
          <p:cNvPr id="66" name="Rectangle 65">
            <a:extLst>
              <a:ext uri="{FF2B5EF4-FFF2-40B4-BE49-F238E27FC236}">
                <a16:creationId xmlns:a16="http://schemas.microsoft.com/office/drawing/2014/main" id="{59E4484D-1313-4AEB-9765-4B19BFE9E50A}"/>
              </a:ext>
            </a:extLst>
          </p:cNvPr>
          <p:cNvSpPr/>
          <p:nvPr/>
        </p:nvSpPr>
        <p:spPr>
          <a:xfrm>
            <a:off x="660468" y="4699005"/>
            <a:ext cx="2493347" cy="170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endParaRPr>
          </a:p>
        </p:txBody>
      </p:sp>
    </p:spTree>
    <p:extLst>
      <p:ext uri="{BB962C8B-B14F-4D97-AF65-F5344CB8AC3E}">
        <p14:creationId xmlns:p14="http://schemas.microsoft.com/office/powerpoint/2010/main" val="2790249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K-means Clustering</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r>
              <a:rPr lang="en-GB" dirty="0"/>
              <a:t>Let us see how K-means clustering works.</a:t>
            </a:r>
          </a:p>
          <a:p>
            <a:pPr marL="342900" indent="-342900">
              <a:buFont typeface="Arial" panose="020B0604020202020204" pitchFamily="34" charset="0"/>
              <a:buChar char="•"/>
            </a:pPr>
            <a:r>
              <a:rPr lang="en-GB" sz="2200" dirty="0"/>
              <a:t>Step 1: Start with K </a:t>
            </a:r>
            <a:r>
              <a:rPr lang="en-GB" sz="2200" dirty="0">
                <a:solidFill>
                  <a:srgbClr val="477D59"/>
                </a:solidFill>
              </a:rPr>
              <a:t>initial</a:t>
            </a:r>
            <a:r>
              <a:rPr lang="en-GB" sz="2200" dirty="0"/>
              <a:t> cluster centres.</a:t>
            </a:r>
          </a:p>
          <a:p>
            <a:pPr marL="342900" indent="-342900">
              <a:buFont typeface="Arial" panose="020B0604020202020204" pitchFamily="34" charset="0"/>
              <a:buChar char="•"/>
            </a:pPr>
            <a:r>
              <a:rPr lang="en-GB" sz="2200" dirty="0"/>
              <a:t>Step 2: </a:t>
            </a:r>
            <a:r>
              <a:rPr lang="en-GB" altLang="zh-CN" sz="2200" dirty="0"/>
              <a:t>C</a:t>
            </a:r>
            <a:r>
              <a:rPr lang="en-GB" sz="2200" dirty="0"/>
              <a:t>luster all nodes/instances to the </a:t>
            </a:r>
            <a:r>
              <a:rPr lang="en-GB" sz="2200" dirty="0">
                <a:solidFill>
                  <a:srgbClr val="477D59"/>
                </a:solidFill>
              </a:rPr>
              <a:t>closest</a:t>
            </a:r>
            <a:r>
              <a:rPr lang="en-GB" sz="2200" dirty="0"/>
              <a:t> centre.</a:t>
            </a:r>
          </a:p>
          <a:p>
            <a:pPr marL="342900" indent="-342900">
              <a:buFont typeface="Arial" panose="020B0604020202020204" pitchFamily="34" charset="0"/>
              <a:buChar char="•"/>
            </a:pPr>
            <a:r>
              <a:rPr lang="en-GB" sz="2200" dirty="0"/>
              <a:t>Step 3: </a:t>
            </a:r>
            <a:r>
              <a:rPr lang="en-GB" sz="2200" dirty="0">
                <a:solidFill>
                  <a:schemeClr val="tx1"/>
                </a:solidFill>
              </a:rPr>
              <a:t>Relocate the centres </a:t>
            </a:r>
            <a:r>
              <a:rPr lang="en-GB" sz="2200" dirty="0"/>
              <a:t>as the mean of the points in a cluster.</a:t>
            </a:r>
          </a:p>
          <a:p>
            <a:pPr marL="342900" lvl="1" indent="-342900"/>
            <a:r>
              <a:rPr lang="en-GB" dirty="0"/>
              <a:t>Repeat Steps 2 and 3 until the </a:t>
            </a:r>
            <a:r>
              <a:rPr lang="en-GB" dirty="0">
                <a:solidFill>
                  <a:srgbClr val="477D59"/>
                </a:solidFill>
              </a:rPr>
              <a:t>centres no longer move</a:t>
            </a:r>
            <a:r>
              <a:rPr lang="en-GB" dirty="0"/>
              <a:t>.</a:t>
            </a:r>
          </a:p>
        </p:txBody>
      </p:sp>
      <p:sp>
        <p:nvSpPr>
          <p:cNvPr id="5" name="Slide Number Placeholder 4"/>
          <p:cNvSpPr>
            <a:spLocks noGrp="1"/>
          </p:cNvSpPr>
          <p:nvPr>
            <p:ph type="sldNum" sz="quarter" idx="12"/>
          </p:nvPr>
        </p:nvSpPr>
        <p:spPr/>
        <p:txBody>
          <a:bodyPr/>
          <a:lstStyle/>
          <a:p>
            <a:fld id="{4556B232-9F89-4083-B3BB-DDC8E5903F80}" type="slidenum">
              <a:rPr lang="en-US" smtClean="0"/>
              <a:t>15</a:t>
            </a:fld>
            <a:endParaRPr lang="en-US" dirty="0"/>
          </a:p>
        </p:txBody>
      </p:sp>
      <p:sp>
        <p:nvSpPr>
          <p:cNvPr id="66" name="Rectangle 65">
            <a:extLst>
              <a:ext uri="{FF2B5EF4-FFF2-40B4-BE49-F238E27FC236}">
                <a16:creationId xmlns:a16="http://schemas.microsoft.com/office/drawing/2014/main" id="{59E4484D-1313-4AEB-9765-4B19BFE9E50A}"/>
              </a:ext>
            </a:extLst>
          </p:cNvPr>
          <p:cNvSpPr/>
          <p:nvPr/>
        </p:nvSpPr>
        <p:spPr>
          <a:xfrm>
            <a:off x="660468" y="4699005"/>
            <a:ext cx="2493347" cy="170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endParaRPr>
          </a:p>
        </p:txBody>
      </p:sp>
    </p:spTree>
    <p:extLst>
      <p:ext uri="{BB962C8B-B14F-4D97-AF65-F5344CB8AC3E}">
        <p14:creationId xmlns:p14="http://schemas.microsoft.com/office/powerpoint/2010/main" val="3385223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Visualising K-means Clustering</a:t>
            </a:r>
          </a:p>
        </p:txBody>
      </p:sp>
      <p:grpSp>
        <p:nvGrpSpPr>
          <p:cNvPr id="14" name="Group 13">
            <a:extLst>
              <a:ext uri="{FF2B5EF4-FFF2-40B4-BE49-F238E27FC236}">
                <a16:creationId xmlns:a16="http://schemas.microsoft.com/office/drawing/2014/main" id="{C8B2EEB8-DA0F-4CBF-8294-E5892110DD99}"/>
              </a:ext>
            </a:extLst>
          </p:cNvPr>
          <p:cNvGrpSpPr>
            <a:grpSpLocks noChangeAspect="1"/>
          </p:cNvGrpSpPr>
          <p:nvPr/>
        </p:nvGrpSpPr>
        <p:grpSpPr>
          <a:xfrm>
            <a:off x="136127" y="1859824"/>
            <a:ext cx="4337678" cy="2340000"/>
            <a:chOff x="228600" y="1709185"/>
            <a:chExt cx="8690112" cy="4687956"/>
          </a:xfrm>
        </p:grpSpPr>
        <p:sp>
          <p:nvSpPr>
            <p:cNvPr id="15" name="Oval 4">
              <a:extLst>
                <a:ext uri="{FF2B5EF4-FFF2-40B4-BE49-F238E27FC236}">
                  <a16:creationId xmlns:a16="http://schemas.microsoft.com/office/drawing/2014/main" id="{46052F49-60CA-4CF6-AB4B-556CEBCB400C}"/>
                </a:ext>
              </a:extLst>
            </p:cNvPr>
            <p:cNvSpPr>
              <a:spLocks noChangeArrowheads="1"/>
            </p:cNvSpPr>
            <p:nvPr/>
          </p:nvSpPr>
          <p:spPr bwMode="auto">
            <a:xfrm>
              <a:off x="1524000" y="51054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6" name="Oval 5">
              <a:extLst>
                <a:ext uri="{FF2B5EF4-FFF2-40B4-BE49-F238E27FC236}">
                  <a16:creationId xmlns:a16="http://schemas.microsoft.com/office/drawing/2014/main" id="{BE195252-3CBB-48AC-A005-6E79FE4816ED}"/>
                </a:ext>
              </a:extLst>
            </p:cNvPr>
            <p:cNvSpPr>
              <a:spLocks noChangeArrowheads="1"/>
            </p:cNvSpPr>
            <p:nvPr/>
          </p:nvSpPr>
          <p:spPr bwMode="auto">
            <a:xfrm>
              <a:off x="1219200" y="44958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7" name="Oval 6">
              <a:extLst>
                <a:ext uri="{FF2B5EF4-FFF2-40B4-BE49-F238E27FC236}">
                  <a16:creationId xmlns:a16="http://schemas.microsoft.com/office/drawing/2014/main" id="{58160C32-7A4C-4D95-8D99-87D82613E9E3}"/>
                </a:ext>
              </a:extLst>
            </p:cNvPr>
            <p:cNvSpPr>
              <a:spLocks noChangeArrowheads="1"/>
            </p:cNvSpPr>
            <p:nvPr/>
          </p:nvSpPr>
          <p:spPr bwMode="auto">
            <a:xfrm>
              <a:off x="1981200" y="41910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8" name="Oval 7">
              <a:extLst>
                <a:ext uri="{FF2B5EF4-FFF2-40B4-BE49-F238E27FC236}">
                  <a16:creationId xmlns:a16="http://schemas.microsoft.com/office/drawing/2014/main" id="{AA5706F1-7F40-4878-A3A1-3B899D9A4512}"/>
                </a:ext>
              </a:extLst>
            </p:cNvPr>
            <p:cNvSpPr>
              <a:spLocks noChangeArrowheads="1"/>
            </p:cNvSpPr>
            <p:nvPr/>
          </p:nvSpPr>
          <p:spPr bwMode="auto">
            <a:xfrm>
              <a:off x="7315200" y="33528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9" name="Oval 8">
              <a:extLst>
                <a:ext uri="{FF2B5EF4-FFF2-40B4-BE49-F238E27FC236}">
                  <a16:creationId xmlns:a16="http://schemas.microsoft.com/office/drawing/2014/main" id="{68AEC8FC-58A4-4393-A1DA-BC64E63ED3F1}"/>
                </a:ext>
              </a:extLst>
            </p:cNvPr>
            <p:cNvSpPr>
              <a:spLocks noChangeArrowheads="1"/>
            </p:cNvSpPr>
            <p:nvPr/>
          </p:nvSpPr>
          <p:spPr bwMode="auto">
            <a:xfrm>
              <a:off x="3962400" y="27432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0" name="Oval 9">
              <a:extLst>
                <a:ext uri="{FF2B5EF4-FFF2-40B4-BE49-F238E27FC236}">
                  <a16:creationId xmlns:a16="http://schemas.microsoft.com/office/drawing/2014/main" id="{F28F3668-F1AB-43CD-8462-164018967734}"/>
                </a:ext>
              </a:extLst>
            </p:cNvPr>
            <p:cNvSpPr>
              <a:spLocks noChangeArrowheads="1"/>
            </p:cNvSpPr>
            <p:nvPr/>
          </p:nvSpPr>
          <p:spPr bwMode="auto">
            <a:xfrm>
              <a:off x="4953000" y="28194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1" name="Oval 10">
              <a:extLst>
                <a:ext uri="{FF2B5EF4-FFF2-40B4-BE49-F238E27FC236}">
                  <a16:creationId xmlns:a16="http://schemas.microsoft.com/office/drawing/2014/main" id="{A02024B5-ACDB-4C3E-A976-06DA94FA7521}"/>
                </a:ext>
              </a:extLst>
            </p:cNvPr>
            <p:cNvSpPr>
              <a:spLocks noChangeArrowheads="1"/>
            </p:cNvSpPr>
            <p:nvPr/>
          </p:nvSpPr>
          <p:spPr bwMode="auto">
            <a:xfrm>
              <a:off x="4038600" y="35052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2" name="Oval 11">
              <a:extLst>
                <a:ext uri="{FF2B5EF4-FFF2-40B4-BE49-F238E27FC236}">
                  <a16:creationId xmlns:a16="http://schemas.microsoft.com/office/drawing/2014/main" id="{15B88428-2C6F-4B5F-A746-D1B510C7B194}"/>
                </a:ext>
              </a:extLst>
            </p:cNvPr>
            <p:cNvSpPr>
              <a:spLocks noChangeArrowheads="1"/>
            </p:cNvSpPr>
            <p:nvPr/>
          </p:nvSpPr>
          <p:spPr bwMode="auto">
            <a:xfrm>
              <a:off x="2971800" y="35052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3" name="Oval 12">
              <a:extLst>
                <a:ext uri="{FF2B5EF4-FFF2-40B4-BE49-F238E27FC236}">
                  <a16:creationId xmlns:a16="http://schemas.microsoft.com/office/drawing/2014/main" id="{EBEAC333-B0AF-40DD-A54F-04FBE71FE31F}"/>
                </a:ext>
              </a:extLst>
            </p:cNvPr>
            <p:cNvSpPr>
              <a:spLocks noChangeArrowheads="1"/>
            </p:cNvSpPr>
            <p:nvPr/>
          </p:nvSpPr>
          <p:spPr bwMode="auto">
            <a:xfrm>
              <a:off x="7391400" y="41910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4" name="Oval 13">
              <a:extLst>
                <a:ext uri="{FF2B5EF4-FFF2-40B4-BE49-F238E27FC236}">
                  <a16:creationId xmlns:a16="http://schemas.microsoft.com/office/drawing/2014/main" id="{F78498A2-06A3-412A-8430-4E02223FB408}"/>
                </a:ext>
              </a:extLst>
            </p:cNvPr>
            <p:cNvSpPr>
              <a:spLocks noChangeArrowheads="1"/>
            </p:cNvSpPr>
            <p:nvPr/>
          </p:nvSpPr>
          <p:spPr bwMode="auto">
            <a:xfrm>
              <a:off x="5943600" y="35052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5" name="Oval 14">
              <a:extLst>
                <a:ext uri="{FF2B5EF4-FFF2-40B4-BE49-F238E27FC236}">
                  <a16:creationId xmlns:a16="http://schemas.microsoft.com/office/drawing/2014/main" id="{54548327-296B-4DED-8993-FB2EFD193434}"/>
                </a:ext>
              </a:extLst>
            </p:cNvPr>
            <p:cNvSpPr>
              <a:spLocks noChangeArrowheads="1"/>
            </p:cNvSpPr>
            <p:nvPr/>
          </p:nvSpPr>
          <p:spPr bwMode="auto">
            <a:xfrm>
              <a:off x="1524000" y="48768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6" name="Oval 15">
              <a:extLst>
                <a:ext uri="{FF2B5EF4-FFF2-40B4-BE49-F238E27FC236}">
                  <a16:creationId xmlns:a16="http://schemas.microsoft.com/office/drawing/2014/main" id="{B1753A16-AF95-4CC2-B185-FBF332ADA7DE}"/>
                </a:ext>
              </a:extLst>
            </p:cNvPr>
            <p:cNvSpPr>
              <a:spLocks noChangeArrowheads="1"/>
            </p:cNvSpPr>
            <p:nvPr/>
          </p:nvSpPr>
          <p:spPr bwMode="auto">
            <a:xfrm>
              <a:off x="6324600" y="41148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7" name="Content Placeholder 2">
              <a:extLst>
                <a:ext uri="{FF2B5EF4-FFF2-40B4-BE49-F238E27FC236}">
                  <a16:creationId xmlns:a16="http://schemas.microsoft.com/office/drawing/2014/main" id="{A5DB6225-85F6-4F43-B95E-E901B533C834}"/>
                </a:ext>
              </a:extLst>
            </p:cNvPr>
            <p:cNvSpPr txBox="1">
              <a:spLocks/>
            </p:cNvSpPr>
            <p:nvPr/>
          </p:nvSpPr>
          <p:spPr>
            <a:xfrm>
              <a:off x="228600" y="1709185"/>
              <a:ext cx="8690112" cy="4687956"/>
            </a:xfrm>
            <a:prstGeom prst="rect">
              <a:avLst/>
            </a:prstGeom>
            <a:ln>
              <a:solidFill>
                <a:srgbClr val="008200"/>
              </a:solidFill>
            </a:ln>
          </p:spPr>
          <p:txBody>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42900" indent="-342900">
                <a:buFont typeface="Arial" pitchFamily="34" charset="0"/>
                <a:buChar char="•"/>
              </a:pPr>
              <a:endParaRPr lang="en-US" dirty="0"/>
            </a:p>
            <a:p>
              <a:pPr marL="937260" lvl="1" indent="-342900"/>
              <a:endParaRPr lang="en-US" dirty="0"/>
            </a:p>
            <a:p>
              <a:pPr marL="937260" lvl="1" indent="-342900">
                <a:spcBef>
                  <a:spcPts val="0"/>
                </a:spcBef>
                <a:spcAft>
                  <a:spcPts val="0"/>
                </a:spcAft>
              </a:pPr>
              <a:endParaRPr lang="en-US" dirty="0"/>
            </a:p>
            <a:p>
              <a:pPr marL="342900" indent="-342900">
                <a:spcBef>
                  <a:spcPts val="0"/>
                </a:spcBef>
                <a:spcAft>
                  <a:spcPts val="0"/>
                </a:spcAft>
                <a:buFont typeface="Arial" pitchFamily="34" charset="0"/>
                <a:buChar char="•"/>
              </a:pPr>
              <a:endParaRPr lang="en-US" dirty="0"/>
            </a:p>
          </p:txBody>
        </p:sp>
      </p:grpSp>
      <p:grpSp>
        <p:nvGrpSpPr>
          <p:cNvPr id="28" name="Group 27">
            <a:extLst>
              <a:ext uri="{FF2B5EF4-FFF2-40B4-BE49-F238E27FC236}">
                <a16:creationId xmlns:a16="http://schemas.microsoft.com/office/drawing/2014/main" id="{2C15A6CB-5999-4912-9F6B-E04927EFEC15}"/>
              </a:ext>
            </a:extLst>
          </p:cNvPr>
          <p:cNvGrpSpPr>
            <a:grpSpLocks noChangeAspect="1"/>
          </p:cNvGrpSpPr>
          <p:nvPr/>
        </p:nvGrpSpPr>
        <p:grpSpPr>
          <a:xfrm>
            <a:off x="4700363" y="1859824"/>
            <a:ext cx="4337682" cy="2340000"/>
            <a:chOff x="228600" y="1709185"/>
            <a:chExt cx="8690112" cy="4687956"/>
          </a:xfrm>
        </p:grpSpPr>
        <p:sp>
          <p:nvSpPr>
            <p:cNvPr id="29" name="Oval 3">
              <a:extLst>
                <a:ext uri="{FF2B5EF4-FFF2-40B4-BE49-F238E27FC236}">
                  <a16:creationId xmlns:a16="http://schemas.microsoft.com/office/drawing/2014/main" id="{4D02E6E1-3C85-49F0-97E4-E7C5B565C2CE}"/>
                </a:ext>
              </a:extLst>
            </p:cNvPr>
            <p:cNvSpPr>
              <a:spLocks noChangeArrowheads="1"/>
            </p:cNvSpPr>
            <p:nvPr/>
          </p:nvSpPr>
          <p:spPr bwMode="auto">
            <a:xfrm>
              <a:off x="1524000" y="51054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33" name="Oval 4">
              <a:extLst>
                <a:ext uri="{FF2B5EF4-FFF2-40B4-BE49-F238E27FC236}">
                  <a16:creationId xmlns:a16="http://schemas.microsoft.com/office/drawing/2014/main" id="{C7190FF0-1695-45DA-8107-3D8CD6D3C918}"/>
                </a:ext>
              </a:extLst>
            </p:cNvPr>
            <p:cNvSpPr>
              <a:spLocks noChangeArrowheads="1"/>
            </p:cNvSpPr>
            <p:nvPr/>
          </p:nvSpPr>
          <p:spPr bwMode="auto">
            <a:xfrm>
              <a:off x="1219200" y="44958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34" name="Oval 5">
              <a:extLst>
                <a:ext uri="{FF2B5EF4-FFF2-40B4-BE49-F238E27FC236}">
                  <a16:creationId xmlns:a16="http://schemas.microsoft.com/office/drawing/2014/main" id="{6AA4EF64-84DD-4EE6-BD7D-63FBE4DF6270}"/>
                </a:ext>
              </a:extLst>
            </p:cNvPr>
            <p:cNvSpPr>
              <a:spLocks noChangeArrowheads="1"/>
            </p:cNvSpPr>
            <p:nvPr/>
          </p:nvSpPr>
          <p:spPr bwMode="auto">
            <a:xfrm>
              <a:off x="1981200" y="41910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35" name="Oval 6">
              <a:extLst>
                <a:ext uri="{FF2B5EF4-FFF2-40B4-BE49-F238E27FC236}">
                  <a16:creationId xmlns:a16="http://schemas.microsoft.com/office/drawing/2014/main" id="{A63AF4D0-9489-4857-8FC9-6083D28449BE}"/>
                </a:ext>
              </a:extLst>
            </p:cNvPr>
            <p:cNvSpPr>
              <a:spLocks noChangeArrowheads="1"/>
            </p:cNvSpPr>
            <p:nvPr/>
          </p:nvSpPr>
          <p:spPr bwMode="auto">
            <a:xfrm>
              <a:off x="7315200" y="33528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37" name="Oval 7">
              <a:extLst>
                <a:ext uri="{FF2B5EF4-FFF2-40B4-BE49-F238E27FC236}">
                  <a16:creationId xmlns:a16="http://schemas.microsoft.com/office/drawing/2014/main" id="{348F62E2-2B72-4DDA-AEFC-A766C0BF98CE}"/>
                </a:ext>
              </a:extLst>
            </p:cNvPr>
            <p:cNvSpPr>
              <a:spLocks noChangeArrowheads="1"/>
            </p:cNvSpPr>
            <p:nvPr/>
          </p:nvSpPr>
          <p:spPr bwMode="auto">
            <a:xfrm>
              <a:off x="3962400" y="27432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38" name="Oval 8">
              <a:extLst>
                <a:ext uri="{FF2B5EF4-FFF2-40B4-BE49-F238E27FC236}">
                  <a16:creationId xmlns:a16="http://schemas.microsoft.com/office/drawing/2014/main" id="{83B462C0-F44F-47B5-BB3A-8BEB838506DC}"/>
                </a:ext>
              </a:extLst>
            </p:cNvPr>
            <p:cNvSpPr>
              <a:spLocks noChangeArrowheads="1"/>
            </p:cNvSpPr>
            <p:nvPr/>
          </p:nvSpPr>
          <p:spPr bwMode="auto">
            <a:xfrm>
              <a:off x="4953000" y="28194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39" name="Oval 9">
              <a:extLst>
                <a:ext uri="{FF2B5EF4-FFF2-40B4-BE49-F238E27FC236}">
                  <a16:creationId xmlns:a16="http://schemas.microsoft.com/office/drawing/2014/main" id="{270F58B8-B300-41ED-9929-CF0989C497EA}"/>
                </a:ext>
              </a:extLst>
            </p:cNvPr>
            <p:cNvSpPr>
              <a:spLocks noChangeArrowheads="1"/>
            </p:cNvSpPr>
            <p:nvPr/>
          </p:nvSpPr>
          <p:spPr bwMode="auto">
            <a:xfrm>
              <a:off x="4038600" y="35052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0" name="Oval 10">
              <a:extLst>
                <a:ext uri="{FF2B5EF4-FFF2-40B4-BE49-F238E27FC236}">
                  <a16:creationId xmlns:a16="http://schemas.microsoft.com/office/drawing/2014/main" id="{C43F5A86-0644-4530-AD72-0980B5344DCD}"/>
                </a:ext>
              </a:extLst>
            </p:cNvPr>
            <p:cNvSpPr>
              <a:spLocks noChangeArrowheads="1"/>
            </p:cNvSpPr>
            <p:nvPr/>
          </p:nvSpPr>
          <p:spPr bwMode="auto">
            <a:xfrm>
              <a:off x="2971800" y="35052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1" name="Oval 11">
              <a:extLst>
                <a:ext uri="{FF2B5EF4-FFF2-40B4-BE49-F238E27FC236}">
                  <a16:creationId xmlns:a16="http://schemas.microsoft.com/office/drawing/2014/main" id="{78F7E31A-34A2-409D-A6BD-5A772C12393D}"/>
                </a:ext>
              </a:extLst>
            </p:cNvPr>
            <p:cNvSpPr>
              <a:spLocks noChangeArrowheads="1"/>
            </p:cNvSpPr>
            <p:nvPr/>
          </p:nvSpPr>
          <p:spPr bwMode="auto">
            <a:xfrm>
              <a:off x="7391400" y="41910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2" name="Oval 12">
              <a:extLst>
                <a:ext uri="{FF2B5EF4-FFF2-40B4-BE49-F238E27FC236}">
                  <a16:creationId xmlns:a16="http://schemas.microsoft.com/office/drawing/2014/main" id="{04204F34-B523-4DE4-8CF5-0E9AC6ED8F1C}"/>
                </a:ext>
              </a:extLst>
            </p:cNvPr>
            <p:cNvSpPr>
              <a:spLocks noChangeArrowheads="1"/>
            </p:cNvSpPr>
            <p:nvPr/>
          </p:nvSpPr>
          <p:spPr bwMode="auto">
            <a:xfrm>
              <a:off x="5943600" y="35052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4" name="Oval 13">
              <a:extLst>
                <a:ext uri="{FF2B5EF4-FFF2-40B4-BE49-F238E27FC236}">
                  <a16:creationId xmlns:a16="http://schemas.microsoft.com/office/drawing/2014/main" id="{D3D52F9F-2FF9-4EDB-8051-E9137E365956}"/>
                </a:ext>
              </a:extLst>
            </p:cNvPr>
            <p:cNvSpPr>
              <a:spLocks noChangeArrowheads="1"/>
            </p:cNvSpPr>
            <p:nvPr/>
          </p:nvSpPr>
          <p:spPr bwMode="auto">
            <a:xfrm>
              <a:off x="1524000" y="48768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5" name="Oval 14">
              <a:extLst>
                <a:ext uri="{FF2B5EF4-FFF2-40B4-BE49-F238E27FC236}">
                  <a16:creationId xmlns:a16="http://schemas.microsoft.com/office/drawing/2014/main" id="{89ED3598-825C-4948-8E5F-ECCD353CD278}"/>
                </a:ext>
              </a:extLst>
            </p:cNvPr>
            <p:cNvSpPr>
              <a:spLocks noChangeArrowheads="1"/>
            </p:cNvSpPr>
            <p:nvPr/>
          </p:nvSpPr>
          <p:spPr bwMode="auto">
            <a:xfrm>
              <a:off x="6324600" y="4114800"/>
              <a:ext cx="304800" cy="304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7" name="Rectangle 15">
              <a:extLst>
                <a:ext uri="{FF2B5EF4-FFF2-40B4-BE49-F238E27FC236}">
                  <a16:creationId xmlns:a16="http://schemas.microsoft.com/office/drawing/2014/main" id="{58EBDCE3-F29D-45C0-928A-D859DC723388}"/>
                </a:ext>
              </a:extLst>
            </p:cNvPr>
            <p:cNvSpPr>
              <a:spLocks noChangeArrowheads="1"/>
            </p:cNvSpPr>
            <p:nvPr/>
          </p:nvSpPr>
          <p:spPr bwMode="auto">
            <a:xfrm>
              <a:off x="3048000" y="3505200"/>
              <a:ext cx="228600" cy="228600"/>
            </a:xfrm>
            <a:prstGeom prst="rect">
              <a:avLst/>
            </a:prstGeom>
            <a:solidFill>
              <a:srgbClr val="0000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 name="Rectangle 16">
              <a:extLst>
                <a:ext uri="{FF2B5EF4-FFF2-40B4-BE49-F238E27FC236}">
                  <a16:creationId xmlns:a16="http://schemas.microsoft.com/office/drawing/2014/main" id="{3926778F-358F-493E-A899-A7D2D1D36904}"/>
                </a:ext>
              </a:extLst>
            </p:cNvPr>
            <p:cNvSpPr>
              <a:spLocks noChangeArrowheads="1"/>
            </p:cNvSpPr>
            <p:nvPr/>
          </p:nvSpPr>
          <p:spPr bwMode="auto">
            <a:xfrm>
              <a:off x="5029200" y="2819400"/>
              <a:ext cx="228600" cy="2286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 name="Rectangle 17">
              <a:extLst>
                <a:ext uri="{FF2B5EF4-FFF2-40B4-BE49-F238E27FC236}">
                  <a16:creationId xmlns:a16="http://schemas.microsoft.com/office/drawing/2014/main" id="{6DEE26D2-A570-4FE3-90B2-D6E86B883E31}"/>
                </a:ext>
              </a:extLst>
            </p:cNvPr>
            <p:cNvSpPr>
              <a:spLocks noChangeArrowheads="1"/>
            </p:cNvSpPr>
            <p:nvPr/>
          </p:nvSpPr>
          <p:spPr bwMode="auto">
            <a:xfrm>
              <a:off x="5943600" y="3505200"/>
              <a:ext cx="228600" cy="228600"/>
            </a:xfrm>
            <a:prstGeom prst="rect">
              <a:avLst/>
            </a:prstGeom>
            <a:solidFill>
              <a:srgbClr val="CC00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50" name="Content Placeholder 2">
              <a:extLst>
                <a:ext uri="{FF2B5EF4-FFF2-40B4-BE49-F238E27FC236}">
                  <a16:creationId xmlns:a16="http://schemas.microsoft.com/office/drawing/2014/main" id="{1B78BBB6-3DE6-4D99-B44B-5414D069A83E}"/>
                </a:ext>
              </a:extLst>
            </p:cNvPr>
            <p:cNvSpPr txBox="1">
              <a:spLocks/>
            </p:cNvSpPr>
            <p:nvPr/>
          </p:nvSpPr>
          <p:spPr>
            <a:xfrm>
              <a:off x="228600" y="1709185"/>
              <a:ext cx="8690112" cy="4687956"/>
            </a:xfrm>
            <a:prstGeom prst="rect">
              <a:avLst/>
            </a:prstGeom>
            <a:ln>
              <a:solidFill>
                <a:srgbClr val="008200"/>
              </a:solidFill>
            </a:ln>
          </p:spPr>
          <p:txBody>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42900" indent="-342900">
                <a:buFont typeface="Arial" pitchFamily="34" charset="0"/>
                <a:buChar char="•"/>
              </a:pPr>
              <a:endParaRPr lang="en-US" dirty="0"/>
            </a:p>
            <a:p>
              <a:pPr marL="937260" lvl="1" indent="-342900"/>
              <a:endParaRPr lang="en-US" dirty="0"/>
            </a:p>
            <a:p>
              <a:pPr marL="937260" lvl="1" indent="-342900">
                <a:spcBef>
                  <a:spcPts val="0"/>
                </a:spcBef>
                <a:spcAft>
                  <a:spcPts val="0"/>
                </a:spcAft>
              </a:pPr>
              <a:endParaRPr lang="en-US" dirty="0"/>
            </a:p>
            <a:p>
              <a:pPr marL="342900" indent="-342900">
                <a:spcBef>
                  <a:spcPts val="0"/>
                </a:spcBef>
                <a:spcAft>
                  <a:spcPts val="0"/>
                </a:spcAft>
                <a:buFont typeface="Arial" pitchFamily="34" charset="0"/>
                <a:buChar char="•"/>
              </a:pPr>
              <a:endParaRPr lang="en-US" dirty="0"/>
            </a:p>
          </p:txBody>
        </p:sp>
      </p:grpSp>
      <p:grpSp>
        <p:nvGrpSpPr>
          <p:cNvPr id="69" name="Group 68">
            <a:extLst>
              <a:ext uri="{FF2B5EF4-FFF2-40B4-BE49-F238E27FC236}">
                <a16:creationId xmlns:a16="http://schemas.microsoft.com/office/drawing/2014/main" id="{F83908D8-C33A-4A71-A64F-D90728C8BC21}"/>
              </a:ext>
            </a:extLst>
          </p:cNvPr>
          <p:cNvGrpSpPr>
            <a:grpSpLocks noChangeAspect="1"/>
          </p:cNvGrpSpPr>
          <p:nvPr/>
        </p:nvGrpSpPr>
        <p:grpSpPr>
          <a:xfrm>
            <a:off x="136127" y="4353468"/>
            <a:ext cx="4337682" cy="2340000"/>
            <a:chOff x="228600" y="1709185"/>
            <a:chExt cx="8690112" cy="4687956"/>
          </a:xfrm>
        </p:grpSpPr>
        <p:sp>
          <p:nvSpPr>
            <p:cNvPr id="70" name="Oval 3">
              <a:extLst>
                <a:ext uri="{FF2B5EF4-FFF2-40B4-BE49-F238E27FC236}">
                  <a16:creationId xmlns:a16="http://schemas.microsoft.com/office/drawing/2014/main" id="{26F6D842-703C-4C97-8CDB-F4E61B4D47AA}"/>
                </a:ext>
              </a:extLst>
            </p:cNvPr>
            <p:cNvSpPr>
              <a:spLocks noChangeArrowheads="1"/>
            </p:cNvSpPr>
            <p:nvPr/>
          </p:nvSpPr>
          <p:spPr bwMode="auto">
            <a:xfrm>
              <a:off x="1524000" y="51054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71" name="Oval 4">
              <a:extLst>
                <a:ext uri="{FF2B5EF4-FFF2-40B4-BE49-F238E27FC236}">
                  <a16:creationId xmlns:a16="http://schemas.microsoft.com/office/drawing/2014/main" id="{3A847511-0CF4-4406-A0FA-DEE3E5887E50}"/>
                </a:ext>
              </a:extLst>
            </p:cNvPr>
            <p:cNvSpPr>
              <a:spLocks noChangeArrowheads="1"/>
            </p:cNvSpPr>
            <p:nvPr/>
          </p:nvSpPr>
          <p:spPr bwMode="auto">
            <a:xfrm>
              <a:off x="1219200" y="44958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72" name="Oval 5">
              <a:extLst>
                <a:ext uri="{FF2B5EF4-FFF2-40B4-BE49-F238E27FC236}">
                  <a16:creationId xmlns:a16="http://schemas.microsoft.com/office/drawing/2014/main" id="{18CEBC5B-8E4C-452F-BF84-06285DDFF146}"/>
                </a:ext>
              </a:extLst>
            </p:cNvPr>
            <p:cNvSpPr>
              <a:spLocks noChangeArrowheads="1"/>
            </p:cNvSpPr>
            <p:nvPr/>
          </p:nvSpPr>
          <p:spPr bwMode="auto">
            <a:xfrm>
              <a:off x="1981200" y="41910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73" name="Oval 6">
              <a:extLst>
                <a:ext uri="{FF2B5EF4-FFF2-40B4-BE49-F238E27FC236}">
                  <a16:creationId xmlns:a16="http://schemas.microsoft.com/office/drawing/2014/main" id="{6D627998-F836-4778-B988-2D971EAC4CEE}"/>
                </a:ext>
              </a:extLst>
            </p:cNvPr>
            <p:cNvSpPr>
              <a:spLocks noChangeArrowheads="1"/>
            </p:cNvSpPr>
            <p:nvPr/>
          </p:nvSpPr>
          <p:spPr bwMode="auto">
            <a:xfrm>
              <a:off x="7315200" y="33528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74" name="Oval 7">
              <a:extLst>
                <a:ext uri="{FF2B5EF4-FFF2-40B4-BE49-F238E27FC236}">
                  <a16:creationId xmlns:a16="http://schemas.microsoft.com/office/drawing/2014/main" id="{513FFCA3-2192-4DED-9C5C-8B211F1D6009}"/>
                </a:ext>
              </a:extLst>
            </p:cNvPr>
            <p:cNvSpPr>
              <a:spLocks noChangeArrowheads="1"/>
            </p:cNvSpPr>
            <p:nvPr/>
          </p:nvSpPr>
          <p:spPr bwMode="auto">
            <a:xfrm>
              <a:off x="3962400" y="27432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75" name="Oval 8">
              <a:extLst>
                <a:ext uri="{FF2B5EF4-FFF2-40B4-BE49-F238E27FC236}">
                  <a16:creationId xmlns:a16="http://schemas.microsoft.com/office/drawing/2014/main" id="{36D32C4E-C5EA-4260-8F05-9DEC4ACA3B57}"/>
                </a:ext>
              </a:extLst>
            </p:cNvPr>
            <p:cNvSpPr>
              <a:spLocks noChangeArrowheads="1"/>
            </p:cNvSpPr>
            <p:nvPr/>
          </p:nvSpPr>
          <p:spPr bwMode="auto">
            <a:xfrm>
              <a:off x="4953000" y="28194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76" name="Oval 9">
              <a:extLst>
                <a:ext uri="{FF2B5EF4-FFF2-40B4-BE49-F238E27FC236}">
                  <a16:creationId xmlns:a16="http://schemas.microsoft.com/office/drawing/2014/main" id="{BCDA8AA1-3197-4652-ACC4-B323C834A5E4}"/>
                </a:ext>
              </a:extLst>
            </p:cNvPr>
            <p:cNvSpPr>
              <a:spLocks noChangeArrowheads="1"/>
            </p:cNvSpPr>
            <p:nvPr/>
          </p:nvSpPr>
          <p:spPr bwMode="auto">
            <a:xfrm>
              <a:off x="4038600" y="35052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77" name="Oval 10">
              <a:extLst>
                <a:ext uri="{FF2B5EF4-FFF2-40B4-BE49-F238E27FC236}">
                  <a16:creationId xmlns:a16="http://schemas.microsoft.com/office/drawing/2014/main" id="{E60A9F3A-055C-4EDF-A143-B408BF9DCA82}"/>
                </a:ext>
              </a:extLst>
            </p:cNvPr>
            <p:cNvSpPr>
              <a:spLocks noChangeArrowheads="1"/>
            </p:cNvSpPr>
            <p:nvPr/>
          </p:nvSpPr>
          <p:spPr bwMode="auto">
            <a:xfrm>
              <a:off x="2971800" y="35052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78" name="Oval 11">
              <a:extLst>
                <a:ext uri="{FF2B5EF4-FFF2-40B4-BE49-F238E27FC236}">
                  <a16:creationId xmlns:a16="http://schemas.microsoft.com/office/drawing/2014/main" id="{2F47C4A8-AB57-43CC-BB83-72FBE7A167E0}"/>
                </a:ext>
              </a:extLst>
            </p:cNvPr>
            <p:cNvSpPr>
              <a:spLocks noChangeArrowheads="1"/>
            </p:cNvSpPr>
            <p:nvPr/>
          </p:nvSpPr>
          <p:spPr bwMode="auto">
            <a:xfrm>
              <a:off x="7391400" y="41910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79" name="Oval 12">
              <a:extLst>
                <a:ext uri="{FF2B5EF4-FFF2-40B4-BE49-F238E27FC236}">
                  <a16:creationId xmlns:a16="http://schemas.microsoft.com/office/drawing/2014/main" id="{CCEC51E4-A6AD-46C3-B5F1-C9AEC7DB736F}"/>
                </a:ext>
              </a:extLst>
            </p:cNvPr>
            <p:cNvSpPr>
              <a:spLocks noChangeArrowheads="1"/>
            </p:cNvSpPr>
            <p:nvPr/>
          </p:nvSpPr>
          <p:spPr bwMode="auto">
            <a:xfrm>
              <a:off x="5943600" y="35052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80" name="Oval 13">
              <a:extLst>
                <a:ext uri="{FF2B5EF4-FFF2-40B4-BE49-F238E27FC236}">
                  <a16:creationId xmlns:a16="http://schemas.microsoft.com/office/drawing/2014/main" id="{CDA2C288-B16D-4E2F-A18D-57AFF4A25428}"/>
                </a:ext>
              </a:extLst>
            </p:cNvPr>
            <p:cNvSpPr>
              <a:spLocks noChangeArrowheads="1"/>
            </p:cNvSpPr>
            <p:nvPr/>
          </p:nvSpPr>
          <p:spPr bwMode="auto">
            <a:xfrm>
              <a:off x="1524000" y="48768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81" name="Oval 14">
              <a:extLst>
                <a:ext uri="{FF2B5EF4-FFF2-40B4-BE49-F238E27FC236}">
                  <a16:creationId xmlns:a16="http://schemas.microsoft.com/office/drawing/2014/main" id="{62306DD1-C0C1-47CF-837D-A5E979F5FFA8}"/>
                </a:ext>
              </a:extLst>
            </p:cNvPr>
            <p:cNvSpPr>
              <a:spLocks noChangeArrowheads="1"/>
            </p:cNvSpPr>
            <p:nvPr/>
          </p:nvSpPr>
          <p:spPr bwMode="auto">
            <a:xfrm>
              <a:off x="6324600" y="41148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82" name="Rectangle 15">
              <a:extLst>
                <a:ext uri="{FF2B5EF4-FFF2-40B4-BE49-F238E27FC236}">
                  <a16:creationId xmlns:a16="http://schemas.microsoft.com/office/drawing/2014/main" id="{D0578FD0-0944-4E3E-A8AB-75A906F59BC2}"/>
                </a:ext>
              </a:extLst>
            </p:cNvPr>
            <p:cNvSpPr>
              <a:spLocks noChangeArrowheads="1"/>
            </p:cNvSpPr>
            <p:nvPr/>
          </p:nvSpPr>
          <p:spPr bwMode="auto">
            <a:xfrm>
              <a:off x="3048000" y="3505200"/>
              <a:ext cx="228600" cy="228600"/>
            </a:xfrm>
            <a:prstGeom prst="rect">
              <a:avLst/>
            </a:prstGeom>
            <a:solidFill>
              <a:srgbClr val="0000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83" name="Rectangle 16">
              <a:extLst>
                <a:ext uri="{FF2B5EF4-FFF2-40B4-BE49-F238E27FC236}">
                  <a16:creationId xmlns:a16="http://schemas.microsoft.com/office/drawing/2014/main" id="{D6744722-3638-4612-8726-7ABF089324BF}"/>
                </a:ext>
              </a:extLst>
            </p:cNvPr>
            <p:cNvSpPr>
              <a:spLocks noChangeArrowheads="1"/>
            </p:cNvSpPr>
            <p:nvPr/>
          </p:nvSpPr>
          <p:spPr bwMode="auto">
            <a:xfrm>
              <a:off x="5029200" y="2819400"/>
              <a:ext cx="228600" cy="2286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84" name="Rectangle 17">
              <a:extLst>
                <a:ext uri="{FF2B5EF4-FFF2-40B4-BE49-F238E27FC236}">
                  <a16:creationId xmlns:a16="http://schemas.microsoft.com/office/drawing/2014/main" id="{0A44BD05-1E4E-4C1B-B079-84CF82A134E3}"/>
                </a:ext>
              </a:extLst>
            </p:cNvPr>
            <p:cNvSpPr>
              <a:spLocks noChangeArrowheads="1"/>
            </p:cNvSpPr>
            <p:nvPr/>
          </p:nvSpPr>
          <p:spPr bwMode="auto">
            <a:xfrm>
              <a:off x="5943600" y="3505200"/>
              <a:ext cx="228600" cy="228600"/>
            </a:xfrm>
            <a:prstGeom prst="rect">
              <a:avLst/>
            </a:prstGeom>
            <a:solidFill>
              <a:srgbClr val="CC00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85" name="Content Placeholder 2">
              <a:extLst>
                <a:ext uri="{FF2B5EF4-FFF2-40B4-BE49-F238E27FC236}">
                  <a16:creationId xmlns:a16="http://schemas.microsoft.com/office/drawing/2014/main" id="{7BE35718-6236-4CBF-93CD-42E764357FC0}"/>
                </a:ext>
              </a:extLst>
            </p:cNvPr>
            <p:cNvSpPr txBox="1">
              <a:spLocks/>
            </p:cNvSpPr>
            <p:nvPr/>
          </p:nvSpPr>
          <p:spPr>
            <a:xfrm>
              <a:off x="228600" y="1709185"/>
              <a:ext cx="8690112" cy="4687956"/>
            </a:xfrm>
            <a:prstGeom prst="rect">
              <a:avLst/>
            </a:prstGeom>
            <a:ln>
              <a:solidFill>
                <a:srgbClr val="008200"/>
              </a:solidFill>
            </a:ln>
          </p:spPr>
          <p:txBody>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42900" indent="-342900">
                <a:buFont typeface="Arial" pitchFamily="34" charset="0"/>
                <a:buChar char="•"/>
              </a:pPr>
              <a:endParaRPr lang="en-US" dirty="0"/>
            </a:p>
            <a:p>
              <a:pPr marL="937260" lvl="1" indent="-342900"/>
              <a:endParaRPr lang="en-US" dirty="0"/>
            </a:p>
            <a:p>
              <a:pPr marL="937260" lvl="1" indent="-342900">
                <a:spcBef>
                  <a:spcPts val="0"/>
                </a:spcBef>
                <a:spcAft>
                  <a:spcPts val="0"/>
                </a:spcAft>
              </a:pPr>
              <a:endParaRPr lang="en-US" dirty="0"/>
            </a:p>
            <a:p>
              <a:pPr marL="342900" indent="-342900">
                <a:spcBef>
                  <a:spcPts val="0"/>
                </a:spcBef>
                <a:spcAft>
                  <a:spcPts val="0"/>
                </a:spcAft>
                <a:buFont typeface="Arial" pitchFamily="34" charset="0"/>
                <a:buChar char="•"/>
              </a:pPr>
              <a:endParaRPr lang="en-US" dirty="0"/>
            </a:p>
          </p:txBody>
        </p:sp>
      </p:grpSp>
      <p:grpSp>
        <p:nvGrpSpPr>
          <p:cNvPr id="86" name="Group 85">
            <a:extLst>
              <a:ext uri="{FF2B5EF4-FFF2-40B4-BE49-F238E27FC236}">
                <a16:creationId xmlns:a16="http://schemas.microsoft.com/office/drawing/2014/main" id="{B7A4E322-A607-4D10-A2B2-48C37AD19BB0}"/>
              </a:ext>
            </a:extLst>
          </p:cNvPr>
          <p:cNvGrpSpPr>
            <a:grpSpLocks noChangeAspect="1"/>
          </p:cNvGrpSpPr>
          <p:nvPr/>
        </p:nvGrpSpPr>
        <p:grpSpPr>
          <a:xfrm>
            <a:off x="4700363" y="4353468"/>
            <a:ext cx="4337682" cy="2340000"/>
            <a:chOff x="228600" y="1709185"/>
            <a:chExt cx="8690112" cy="4687956"/>
          </a:xfrm>
        </p:grpSpPr>
        <p:sp>
          <p:nvSpPr>
            <p:cNvPr id="87" name="Oval 3">
              <a:extLst>
                <a:ext uri="{FF2B5EF4-FFF2-40B4-BE49-F238E27FC236}">
                  <a16:creationId xmlns:a16="http://schemas.microsoft.com/office/drawing/2014/main" id="{C5C09E8F-C5C3-46C8-A94D-87206D498A53}"/>
                </a:ext>
              </a:extLst>
            </p:cNvPr>
            <p:cNvSpPr>
              <a:spLocks noChangeArrowheads="1"/>
            </p:cNvSpPr>
            <p:nvPr/>
          </p:nvSpPr>
          <p:spPr bwMode="auto">
            <a:xfrm>
              <a:off x="1524000" y="51054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88" name="Oval 4">
              <a:extLst>
                <a:ext uri="{FF2B5EF4-FFF2-40B4-BE49-F238E27FC236}">
                  <a16:creationId xmlns:a16="http://schemas.microsoft.com/office/drawing/2014/main" id="{31B7CE61-03B8-4976-9F74-087A6AF7ED65}"/>
                </a:ext>
              </a:extLst>
            </p:cNvPr>
            <p:cNvSpPr>
              <a:spLocks noChangeArrowheads="1"/>
            </p:cNvSpPr>
            <p:nvPr/>
          </p:nvSpPr>
          <p:spPr bwMode="auto">
            <a:xfrm>
              <a:off x="1219200" y="44958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89" name="Oval 5">
              <a:extLst>
                <a:ext uri="{FF2B5EF4-FFF2-40B4-BE49-F238E27FC236}">
                  <a16:creationId xmlns:a16="http://schemas.microsoft.com/office/drawing/2014/main" id="{164B282F-81FD-4C9B-82DB-054ED1E88694}"/>
                </a:ext>
              </a:extLst>
            </p:cNvPr>
            <p:cNvSpPr>
              <a:spLocks noChangeArrowheads="1"/>
            </p:cNvSpPr>
            <p:nvPr/>
          </p:nvSpPr>
          <p:spPr bwMode="auto">
            <a:xfrm>
              <a:off x="1981200" y="41910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90" name="Oval 6">
              <a:extLst>
                <a:ext uri="{FF2B5EF4-FFF2-40B4-BE49-F238E27FC236}">
                  <a16:creationId xmlns:a16="http://schemas.microsoft.com/office/drawing/2014/main" id="{4929C00D-365F-4839-8073-3028167A5E63}"/>
                </a:ext>
              </a:extLst>
            </p:cNvPr>
            <p:cNvSpPr>
              <a:spLocks noChangeArrowheads="1"/>
            </p:cNvSpPr>
            <p:nvPr/>
          </p:nvSpPr>
          <p:spPr bwMode="auto">
            <a:xfrm>
              <a:off x="7315200" y="33528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91" name="Oval 7">
              <a:extLst>
                <a:ext uri="{FF2B5EF4-FFF2-40B4-BE49-F238E27FC236}">
                  <a16:creationId xmlns:a16="http://schemas.microsoft.com/office/drawing/2014/main" id="{564D3ABC-55E0-4F6E-B97B-5382276B9E83}"/>
                </a:ext>
              </a:extLst>
            </p:cNvPr>
            <p:cNvSpPr>
              <a:spLocks noChangeArrowheads="1"/>
            </p:cNvSpPr>
            <p:nvPr/>
          </p:nvSpPr>
          <p:spPr bwMode="auto">
            <a:xfrm>
              <a:off x="3962400" y="27432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92" name="Oval 8">
              <a:extLst>
                <a:ext uri="{FF2B5EF4-FFF2-40B4-BE49-F238E27FC236}">
                  <a16:creationId xmlns:a16="http://schemas.microsoft.com/office/drawing/2014/main" id="{51A04126-0D1A-49BF-AD5B-9283F356B7B8}"/>
                </a:ext>
              </a:extLst>
            </p:cNvPr>
            <p:cNvSpPr>
              <a:spLocks noChangeArrowheads="1"/>
            </p:cNvSpPr>
            <p:nvPr/>
          </p:nvSpPr>
          <p:spPr bwMode="auto">
            <a:xfrm>
              <a:off x="4953000" y="28194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93" name="Oval 9">
              <a:extLst>
                <a:ext uri="{FF2B5EF4-FFF2-40B4-BE49-F238E27FC236}">
                  <a16:creationId xmlns:a16="http://schemas.microsoft.com/office/drawing/2014/main" id="{5E37BC08-3E5E-4A5D-AA9C-B5A4F27B5133}"/>
                </a:ext>
              </a:extLst>
            </p:cNvPr>
            <p:cNvSpPr>
              <a:spLocks noChangeArrowheads="1"/>
            </p:cNvSpPr>
            <p:nvPr/>
          </p:nvSpPr>
          <p:spPr bwMode="auto">
            <a:xfrm>
              <a:off x="4038600" y="35052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94" name="Oval 10">
              <a:extLst>
                <a:ext uri="{FF2B5EF4-FFF2-40B4-BE49-F238E27FC236}">
                  <a16:creationId xmlns:a16="http://schemas.microsoft.com/office/drawing/2014/main" id="{E442EC77-B4EB-4387-9102-127DDF24D545}"/>
                </a:ext>
              </a:extLst>
            </p:cNvPr>
            <p:cNvSpPr>
              <a:spLocks noChangeArrowheads="1"/>
            </p:cNvSpPr>
            <p:nvPr/>
          </p:nvSpPr>
          <p:spPr bwMode="auto">
            <a:xfrm>
              <a:off x="2971800" y="35052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95" name="Oval 11">
              <a:extLst>
                <a:ext uri="{FF2B5EF4-FFF2-40B4-BE49-F238E27FC236}">
                  <a16:creationId xmlns:a16="http://schemas.microsoft.com/office/drawing/2014/main" id="{0671F3FB-42DF-491D-99FF-9125BD6B5BA2}"/>
                </a:ext>
              </a:extLst>
            </p:cNvPr>
            <p:cNvSpPr>
              <a:spLocks noChangeArrowheads="1"/>
            </p:cNvSpPr>
            <p:nvPr/>
          </p:nvSpPr>
          <p:spPr bwMode="auto">
            <a:xfrm>
              <a:off x="7391400" y="41910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96" name="Oval 12">
              <a:extLst>
                <a:ext uri="{FF2B5EF4-FFF2-40B4-BE49-F238E27FC236}">
                  <a16:creationId xmlns:a16="http://schemas.microsoft.com/office/drawing/2014/main" id="{FB176358-8F28-40C2-B30A-32FFA15B2AF1}"/>
                </a:ext>
              </a:extLst>
            </p:cNvPr>
            <p:cNvSpPr>
              <a:spLocks noChangeArrowheads="1"/>
            </p:cNvSpPr>
            <p:nvPr/>
          </p:nvSpPr>
          <p:spPr bwMode="auto">
            <a:xfrm>
              <a:off x="5943600" y="35052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97" name="Oval 13">
              <a:extLst>
                <a:ext uri="{FF2B5EF4-FFF2-40B4-BE49-F238E27FC236}">
                  <a16:creationId xmlns:a16="http://schemas.microsoft.com/office/drawing/2014/main" id="{CC81041E-FA60-46AA-A1E7-CB8051182702}"/>
                </a:ext>
              </a:extLst>
            </p:cNvPr>
            <p:cNvSpPr>
              <a:spLocks noChangeArrowheads="1"/>
            </p:cNvSpPr>
            <p:nvPr/>
          </p:nvSpPr>
          <p:spPr bwMode="auto">
            <a:xfrm>
              <a:off x="1524000" y="48768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98" name="Oval 14">
              <a:extLst>
                <a:ext uri="{FF2B5EF4-FFF2-40B4-BE49-F238E27FC236}">
                  <a16:creationId xmlns:a16="http://schemas.microsoft.com/office/drawing/2014/main" id="{14ECD335-10E5-4160-8DC6-82C3AEBD1250}"/>
                </a:ext>
              </a:extLst>
            </p:cNvPr>
            <p:cNvSpPr>
              <a:spLocks noChangeArrowheads="1"/>
            </p:cNvSpPr>
            <p:nvPr/>
          </p:nvSpPr>
          <p:spPr bwMode="auto">
            <a:xfrm>
              <a:off x="6324600" y="41148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99" name="Rectangle 15">
              <a:extLst>
                <a:ext uri="{FF2B5EF4-FFF2-40B4-BE49-F238E27FC236}">
                  <a16:creationId xmlns:a16="http://schemas.microsoft.com/office/drawing/2014/main" id="{40C8D8AF-1724-46EE-BF4B-E820794B5190}"/>
                </a:ext>
              </a:extLst>
            </p:cNvPr>
            <p:cNvSpPr>
              <a:spLocks noChangeArrowheads="1"/>
            </p:cNvSpPr>
            <p:nvPr/>
          </p:nvSpPr>
          <p:spPr bwMode="auto">
            <a:xfrm>
              <a:off x="2209800" y="4572000"/>
              <a:ext cx="228600" cy="228600"/>
            </a:xfrm>
            <a:prstGeom prst="rect">
              <a:avLst/>
            </a:prstGeom>
            <a:solidFill>
              <a:srgbClr val="0000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0" name="Rectangle 16">
              <a:extLst>
                <a:ext uri="{FF2B5EF4-FFF2-40B4-BE49-F238E27FC236}">
                  <a16:creationId xmlns:a16="http://schemas.microsoft.com/office/drawing/2014/main" id="{6DBD250F-B319-4E61-9104-C6B8D0BC9F27}"/>
                </a:ext>
              </a:extLst>
            </p:cNvPr>
            <p:cNvSpPr>
              <a:spLocks noChangeArrowheads="1"/>
            </p:cNvSpPr>
            <p:nvPr/>
          </p:nvSpPr>
          <p:spPr bwMode="auto">
            <a:xfrm>
              <a:off x="4495800" y="2819400"/>
              <a:ext cx="228600" cy="2286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1" name="Rectangle 17">
              <a:extLst>
                <a:ext uri="{FF2B5EF4-FFF2-40B4-BE49-F238E27FC236}">
                  <a16:creationId xmlns:a16="http://schemas.microsoft.com/office/drawing/2014/main" id="{B6CE5B26-4AE8-4784-8925-316D7645AA75}"/>
                </a:ext>
              </a:extLst>
            </p:cNvPr>
            <p:cNvSpPr>
              <a:spLocks noChangeArrowheads="1"/>
            </p:cNvSpPr>
            <p:nvPr/>
          </p:nvSpPr>
          <p:spPr bwMode="auto">
            <a:xfrm>
              <a:off x="6858000" y="3733800"/>
              <a:ext cx="228600" cy="228600"/>
            </a:xfrm>
            <a:prstGeom prst="rect">
              <a:avLst/>
            </a:prstGeom>
            <a:solidFill>
              <a:srgbClr val="CC00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2" name="Content Placeholder 2">
              <a:extLst>
                <a:ext uri="{FF2B5EF4-FFF2-40B4-BE49-F238E27FC236}">
                  <a16:creationId xmlns:a16="http://schemas.microsoft.com/office/drawing/2014/main" id="{031914D2-AAAD-45E0-86B5-A8AD089D38D9}"/>
                </a:ext>
              </a:extLst>
            </p:cNvPr>
            <p:cNvSpPr txBox="1">
              <a:spLocks/>
            </p:cNvSpPr>
            <p:nvPr/>
          </p:nvSpPr>
          <p:spPr>
            <a:xfrm>
              <a:off x="228600" y="1709185"/>
              <a:ext cx="8690112" cy="4687956"/>
            </a:xfrm>
            <a:prstGeom prst="rect">
              <a:avLst/>
            </a:prstGeom>
            <a:ln>
              <a:solidFill>
                <a:srgbClr val="008200"/>
              </a:solidFill>
            </a:ln>
          </p:spPr>
          <p:txBody>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42900" indent="-342900">
                <a:buFont typeface="Arial" pitchFamily="34" charset="0"/>
                <a:buChar char="•"/>
              </a:pPr>
              <a:endParaRPr lang="en-US" dirty="0"/>
            </a:p>
            <a:p>
              <a:pPr marL="937260" lvl="1" indent="-342900"/>
              <a:endParaRPr lang="en-US" dirty="0"/>
            </a:p>
            <a:p>
              <a:pPr marL="937260" lvl="1" indent="-342900">
                <a:spcBef>
                  <a:spcPts val="0"/>
                </a:spcBef>
                <a:spcAft>
                  <a:spcPts val="0"/>
                </a:spcAft>
              </a:pPr>
              <a:endParaRPr lang="en-US" dirty="0"/>
            </a:p>
            <a:p>
              <a:pPr marL="342900" indent="-342900">
                <a:spcBef>
                  <a:spcPts val="0"/>
                </a:spcBef>
                <a:spcAft>
                  <a:spcPts val="0"/>
                </a:spcAft>
                <a:buFont typeface="Arial" pitchFamily="34" charset="0"/>
                <a:buChar char="•"/>
              </a:pPr>
              <a:endParaRPr lang="en-US" dirty="0"/>
            </a:p>
          </p:txBody>
        </p:sp>
      </p:grpSp>
      <p:sp>
        <p:nvSpPr>
          <p:cNvPr id="3" name="TextBox 2">
            <a:extLst>
              <a:ext uri="{FF2B5EF4-FFF2-40B4-BE49-F238E27FC236}">
                <a16:creationId xmlns:a16="http://schemas.microsoft.com/office/drawing/2014/main" id="{79F02AB6-AF20-406E-8766-9A7DFDE60D90}"/>
              </a:ext>
            </a:extLst>
          </p:cNvPr>
          <p:cNvSpPr txBox="1"/>
          <p:nvPr/>
        </p:nvSpPr>
        <p:spPr>
          <a:xfrm>
            <a:off x="135220" y="1862687"/>
            <a:ext cx="4091411"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1. Suppose these nodes represent our data. </a:t>
            </a:r>
            <a:endParaRPr lang="en-AU" sz="1400" dirty="0">
              <a:latin typeface="Calibri" panose="020F0502020204030204" pitchFamily="34" charset="0"/>
              <a:cs typeface="Calibri" panose="020F0502020204030204" pitchFamily="34" charset="0"/>
            </a:endParaRPr>
          </a:p>
        </p:txBody>
      </p:sp>
      <p:sp>
        <p:nvSpPr>
          <p:cNvPr id="103" name="TextBox 102">
            <a:extLst>
              <a:ext uri="{FF2B5EF4-FFF2-40B4-BE49-F238E27FC236}">
                <a16:creationId xmlns:a16="http://schemas.microsoft.com/office/drawing/2014/main" id="{5F44D90E-9A0C-405E-9420-A7A45081293B}"/>
              </a:ext>
            </a:extLst>
          </p:cNvPr>
          <p:cNvSpPr txBox="1"/>
          <p:nvPr/>
        </p:nvSpPr>
        <p:spPr>
          <a:xfrm>
            <a:off x="4700363" y="1862686"/>
            <a:ext cx="4091411"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2. Randomly put 3 centres (squares) in the data plot</a:t>
            </a:r>
            <a:r>
              <a:rPr lang="en-US" sz="1400" dirty="0">
                <a:latin typeface="Calibri" panose="020F0502020204030204" pitchFamily="34" charset="0"/>
                <a:cs typeface="Calibri" panose="020F0502020204030204" pitchFamily="34" charset="0"/>
              </a:rPr>
              <a:t>.</a:t>
            </a:r>
            <a:endParaRPr lang="en-AU" sz="1400" dirty="0">
              <a:latin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C604761B-607A-4E93-BE57-1F30728DB015}"/>
              </a:ext>
            </a:extLst>
          </p:cNvPr>
          <p:cNvCxnSpPr>
            <a:cxnSpLocks/>
            <a:endCxn id="47" idx="0"/>
          </p:cNvCxnSpPr>
          <p:nvPr/>
        </p:nvCxnSpPr>
        <p:spPr>
          <a:xfrm flipH="1">
            <a:off x="6164724" y="2170463"/>
            <a:ext cx="312276" cy="5858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253149D-DDAF-4E31-98D4-32C770B310E8}"/>
              </a:ext>
            </a:extLst>
          </p:cNvPr>
          <p:cNvCxnSpPr>
            <a:cxnSpLocks/>
            <a:endCxn id="48" idx="1"/>
          </p:cNvCxnSpPr>
          <p:nvPr/>
        </p:nvCxnSpPr>
        <p:spPr>
          <a:xfrm>
            <a:off x="6477000" y="2170463"/>
            <a:ext cx="619589" cy="3005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353BEB33-D3C9-4066-9D44-10108463FDD9}"/>
              </a:ext>
            </a:extLst>
          </p:cNvPr>
          <p:cNvCxnSpPr>
            <a:cxnSpLocks/>
            <a:endCxn id="49" idx="1"/>
          </p:cNvCxnSpPr>
          <p:nvPr/>
        </p:nvCxnSpPr>
        <p:spPr>
          <a:xfrm>
            <a:off x="6477000" y="2170463"/>
            <a:ext cx="1076014" cy="6428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A16F84B2-B34C-481A-9ED8-0230EA530D42}"/>
              </a:ext>
            </a:extLst>
          </p:cNvPr>
          <p:cNvSpPr txBox="1"/>
          <p:nvPr/>
        </p:nvSpPr>
        <p:spPr>
          <a:xfrm>
            <a:off x="144327" y="4356259"/>
            <a:ext cx="4091411"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3. Colour our data in the same as the closest centres.</a:t>
            </a:r>
          </a:p>
        </p:txBody>
      </p:sp>
      <p:sp>
        <p:nvSpPr>
          <p:cNvPr id="109" name="TextBox 108">
            <a:extLst>
              <a:ext uri="{FF2B5EF4-FFF2-40B4-BE49-F238E27FC236}">
                <a16:creationId xmlns:a16="http://schemas.microsoft.com/office/drawing/2014/main" id="{A64BC603-AAEC-4A82-BE18-FEE07BFB8907}"/>
              </a:ext>
            </a:extLst>
          </p:cNvPr>
          <p:cNvSpPr txBox="1"/>
          <p:nvPr/>
        </p:nvSpPr>
        <p:spPr>
          <a:xfrm>
            <a:off x="4708565" y="4350880"/>
            <a:ext cx="4337682"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4. Relocate the centres according to the existing clusters.</a:t>
            </a:r>
          </a:p>
        </p:txBody>
      </p:sp>
      <p:sp>
        <p:nvSpPr>
          <p:cNvPr id="111" name="Rectangle 110">
            <a:extLst>
              <a:ext uri="{FF2B5EF4-FFF2-40B4-BE49-F238E27FC236}">
                <a16:creationId xmlns:a16="http://schemas.microsoft.com/office/drawing/2014/main" id="{9C5069F9-BCAE-4275-9A64-D389DE93DF57}"/>
              </a:ext>
            </a:extLst>
          </p:cNvPr>
          <p:cNvSpPr/>
          <p:nvPr/>
        </p:nvSpPr>
        <p:spPr>
          <a:xfrm>
            <a:off x="5867400" y="6172200"/>
            <a:ext cx="3012624" cy="40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GB" sz="1400" dirty="0">
                <a:solidFill>
                  <a:srgbClr val="FF0000"/>
                </a:solidFill>
                <a:latin typeface="Calibri" panose="020F0502020204030204" pitchFamily="34" charset="0"/>
                <a:cs typeface="Calibri" panose="020F0502020204030204" pitchFamily="34" charset="0"/>
              </a:rPr>
              <a:t>Notice the three centres have moved</a:t>
            </a:r>
          </a:p>
        </p:txBody>
      </p:sp>
      <p:cxnSp>
        <p:nvCxnSpPr>
          <p:cNvPr id="112" name="Straight Arrow Connector 111">
            <a:extLst>
              <a:ext uri="{FF2B5EF4-FFF2-40B4-BE49-F238E27FC236}">
                <a16:creationId xmlns:a16="http://schemas.microsoft.com/office/drawing/2014/main" id="{09406F9C-82D9-4329-8CC3-D3488DB0AF26}"/>
              </a:ext>
            </a:extLst>
          </p:cNvPr>
          <p:cNvCxnSpPr>
            <a:cxnSpLocks/>
            <a:endCxn id="99" idx="3"/>
          </p:cNvCxnSpPr>
          <p:nvPr/>
        </p:nvCxnSpPr>
        <p:spPr>
          <a:xfrm flipH="1" flipV="1">
            <a:off x="5803388" y="5839499"/>
            <a:ext cx="797088" cy="2472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6D94A94-8FF5-4FA5-B27A-0EAEA19048DE}"/>
              </a:ext>
            </a:extLst>
          </p:cNvPr>
          <p:cNvCxnSpPr>
            <a:cxnSpLocks/>
            <a:endCxn id="100" idx="2"/>
          </p:cNvCxnSpPr>
          <p:nvPr/>
        </p:nvCxnSpPr>
        <p:spPr>
          <a:xfrm flipV="1">
            <a:off x="6610941" y="5021739"/>
            <a:ext cx="276454" cy="10649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7989F16D-730F-4C99-BC4E-EC5B916BDD46}"/>
              </a:ext>
            </a:extLst>
          </p:cNvPr>
          <p:cNvCxnSpPr>
            <a:cxnSpLocks/>
            <a:endCxn id="101" idx="1"/>
          </p:cNvCxnSpPr>
          <p:nvPr/>
        </p:nvCxnSpPr>
        <p:spPr>
          <a:xfrm flipV="1">
            <a:off x="6609287" y="5421110"/>
            <a:ext cx="1400151" cy="6656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743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Visualising K-means Clustering</a:t>
            </a:r>
          </a:p>
        </p:txBody>
      </p:sp>
      <p:grpSp>
        <p:nvGrpSpPr>
          <p:cNvPr id="68" name="Group 67">
            <a:extLst>
              <a:ext uri="{FF2B5EF4-FFF2-40B4-BE49-F238E27FC236}">
                <a16:creationId xmlns:a16="http://schemas.microsoft.com/office/drawing/2014/main" id="{55BBB58A-9420-4862-950C-C83103E31746}"/>
              </a:ext>
            </a:extLst>
          </p:cNvPr>
          <p:cNvGrpSpPr>
            <a:grpSpLocks noChangeAspect="1"/>
          </p:cNvGrpSpPr>
          <p:nvPr/>
        </p:nvGrpSpPr>
        <p:grpSpPr>
          <a:xfrm>
            <a:off x="136127" y="1856534"/>
            <a:ext cx="4337682" cy="2340000"/>
            <a:chOff x="228600" y="1709185"/>
            <a:chExt cx="8690112" cy="4687956"/>
          </a:xfrm>
        </p:grpSpPr>
        <p:sp>
          <p:nvSpPr>
            <p:cNvPr id="103" name="Oval 3">
              <a:extLst>
                <a:ext uri="{FF2B5EF4-FFF2-40B4-BE49-F238E27FC236}">
                  <a16:creationId xmlns:a16="http://schemas.microsoft.com/office/drawing/2014/main" id="{A1B3315E-075B-47BE-864B-DA50EA4B10D6}"/>
                </a:ext>
              </a:extLst>
            </p:cNvPr>
            <p:cNvSpPr>
              <a:spLocks noChangeArrowheads="1"/>
            </p:cNvSpPr>
            <p:nvPr/>
          </p:nvSpPr>
          <p:spPr bwMode="auto">
            <a:xfrm>
              <a:off x="1524000" y="51054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04" name="Oval 4">
              <a:extLst>
                <a:ext uri="{FF2B5EF4-FFF2-40B4-BE49-F238E27FC236}">
                  <a16:creationId xmlns:a16="http://schemas.microsoft.com/office/drawing/2014/main" id="{9896FA70-9732-4665-83F6-83B434045FA9}"/>
                </a:ext>
              </a:extLst>
            </p:cNvPr>
            <p:cNvSpPr>
              <a:spLocks noChangeArrowheads="1"/>
            </p:cNvSpPr>
            <p:nvPr/>
          </p:nvSpPr>
          <p:spPr bwMode="auto">
            <a:xfrm>
              <a:off x="1219200" y="44958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05" name="Oval 5">
              <a:extLst>
                <a:ext uri="{FF2B5EF4-FFF2-40B4-BE49-F238E27FC236}">
                  <a16:creationId xmlns:a16="http://schemas.microsoft.com/office/drawing/2014/main" id="{3FEC44B2-469C-48D3-B3BB-E18FA40776BB}"/>
                </a:ext>
              </a:extLst>
            </p:cNvPr>
            <p:cNvSpPr>
              <a:spLocks noChangeArrowheads="1"/>
            </p:cNvSpPr>
            <p:nvPr/>
          </p:nvSpPr>
          <p:spPr bwMode="auto">
            <a:xfrm>
              <a:off x="1981200" y="41910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06" name="Oval 6">
              <a:extLst>
                <a:ext uri="{FF2B5EF4-FFF2-40B4-BE49-F238E27FC236}">
                  <a16:creationId xmlns:a16="http://schemas.microsoft.com/office/drawing/2014/main" id="{E40FD72F-850F-49C6-A985-0F2964B864D1}"/>
                </a:ext>
              </a:extLst>
            </p:cNvPr>
            <p:cNvSpPr>
              <a:spLocks noChangeArrowheads="1"/>
            </p:cNvSpPr>
            <p:nvPr/>
          </p:nvSpPr>
          <p:spPr bwMode="auto">
            <a:xfrm>
              <a:off x="7315200" y="33528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07" name="Oval 7">
              <a:extLst>
                <a:ext uri="{FF2B5EF4-FFF2-40B4-BE49-F238E27FC236}">
                  <a16:creationId xmlns:a16="http://schemas.microsoft.com/office/drawing/2014/main" id="{895B3726-FE25-4EA1-8CEB-0A117206C25A}"/>
                </a:ext>
              </a:extLst>
            </p:cNvPr>
            <p:cNvSpPr>
              <a:spLocks noChangeArrowheads="1"/>
            </p:cNvSpPr>
            <p:nvPr/>
          </p:nvSpPr>
          <p:spPr bwMode="auto">
            <a:xfrm>
              <a:off x="3962400" y="27432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108" name="Oval 8">
              <a:extLst>
                <a:ext uri="{FF2B5EF4-FFF2-40B4-BE49-F238E27FC236}">
                  <a16:creationId xmlns:a16="http://schemas.microsoft.com/office/drawing/2014/main" id="{87F4BD9E-8E82-458E-8A83-A68893006127}"/>
                </a:ext>
              </a:extLst>
            </p:cNvPr>
            <p:cNvSpPr>
              <a:spLocks noChangeArrowheads="1"/>
            </p:cNvSpPr>
            <p:nvPr/>
          </p:nvSpPr>
          <p:spPr bwMode="auto">
            <a:xfrm>
              <a:off x="4953000" y="28194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109" name="Oval 9">
              <a:extLst>
                <a:ext uri="{FF2B5EF4-FFF2-40B4-BE49-F238E27FC236}">
                  <a16:creationId xmlns:a16="http://schemas.microsoft.com/office/drawing/2014/main" id="{B1705F7F-45E4-4314-9378-BF9D7D175CC5}"/>
                </a:ext>
              </a:extLst>
            </p:cNvPr>
            <p:cNvSpPr>
              <a:spLocks noChangeArrowheads="1"/>
            </p:cNvSpPr>
            <p:nvPr/>
          </p:nvSpPr>
          <p:spPr bwMode="auto">
            <a:xfrm>
              <a:off x="4038600" y="35052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110" name="Oval 10">
              <a:extLst>
                <a:ext uri="{FF2B5EF4-FFF2-40B4-BE49-F238E27FC236}">
                  <a16:creationId xmlns:a16="http://schemas.microsoft.com/office/drawing/2014/main" id="{3BE0788F-23EF-458D-97B9-3EFDF47E314C}"/>
                </a:ext>
              </a:extLst>
            </p:cNvPr>
            <p:cNvSpPr>
              <a:spLocks noChangeArrowheads="1"/>
            </p:cNvSpPr>
            <p:nvPr/>
          </p:nvSpPr>
          <p:spPr bwMode="auto">
            <a:xfrm>
              <a:off x="2971800" y="35052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11" name="Oval 11">
              <a:extLst>
                <a:ext uri="{FF2B5EF4-FFF2-40B4-BE49-F238E27FC236}">
                  <a16:creationId xmlns:a16="http://schemas.microsoft.com/office/drawing/2014/main" id="{3160612E-9F49-41B5-8F36-2AADA4AB3CD9}"/>
                </a:ext>
              </a:extLst>
            </p:cNvPr>
            <p:cNvSpPr>
              <a:spLocks noChangeArrowheads="1"/>
            </p:cNvSpPr>
            <p:nvPr/>
          </p:nvSpPr>
          <p:spPr bwMode="auto">
            <a:xfrm>
              <a:off x="7391400" y="41910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12" name="Oval 12">
              <a:extLst>
                <a:ext uri="{FF2B5EF4-FFF2-40B4-BE49-F238E27FC236}">
                  <a16:creationId xmlns:a16="http://schemas.microsoft.com/office/drawing/2014/main" id="{E02089B0-A8EC-4899-84EF-29E2FFE429DF}"/>
                </a:ext>
              </a:extLst>
            </p:cNvPr>
            <p:cNvSpPr>
              <a:spLocks noChangeArrowheads="1"/>
            </p:cNvSpPr>
            <p:nvPr/>
          </p:nvSpPr>
          <p:spPr bwMode="auto">
            <a:xfrm>
              <a:off x="5943600" y="35052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13" name="Oval 13">
              <a:extLst>
                <a:ext uri="{FF2B5EF4-FFF2-40B4-BE49-F238E27FC236}">
                  <a16:creationId xmlns:a16="http://schemas.microsoft.com/office/drawing/2014/main" id="{E2AD345B-91F8-4355-9ECE-570985240BD4}"/>
                </a:ext>
              </a:extLst>
            </p:cNvPr>
            <p:cNvSpPr>
              <a:spLocks noChangeArrowheads="1"/>
            </p:cNvSpPr>
            <p:nvPr/>
          </p:nvSpPr>
          <p:spPr bwMode="auto">
            <a:xfrm>
              <a:off x="1524000" y="48768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14" name="Oval 14">
              <a:extLst>
                <a:ext uri="{FF2B5EF4-FFF2-40B4-BE49-F238E27FC236}">
                  <a16:creationId xmlns:a16="http://schemas.microsoft.com/office/drawing/2014/main" id="{F8270CB9-1788-47EE-BD52-8CAAA35E0302}"/>
                </a:ext>
              </a:extLst>
            </p:cNvPr>
            <p:cNvSpPr>
              <a:spLocks noChangeArrowheads="1"/>
            </p:cNvSpPr>
            <p:nvPr/>
          </p:nvSpPr>
          <p:spPr bwMode="auto">
            <a:xfrm>
              <a:off x="6324600" y="41148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15" name="Rectangle 15">
              <a:extLst>
                <a:ext uri="{FF2B5EF4-FFF2-40B4-BE49-F238E27FC236}">
                  <a16:creationId xmlns:a16="http://schemas.microsoft.com/office/drawing/2014/main" id="{F2C6E408-8AC1-4217-A3FF-FF1FACC4DF3A}"/>
                </a:ext>
              </a:extLst>
            </p:cNvPr>
            <p:cNvSpPr>
              <a:spLocks noChangeArrowheads="1"/>
            </p:cNvSpPr>
            <p:nvPr/>
          </p:nvSpPr>
          <p:spPr bwMode="auto">
            <a:xfrm>
              <a:off x="2209800" y="4572000"/>
              <a:ext cx="228600" cy="228600"/>
            </a:xfrm>
            <a:prstGeom prst="rect">
              <a:avLst/>
            </a:prstGeom>
            <a:solidFill>
              <a:srgbClr val="0000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6" name="Rectangle 16">
              <a:extLst>
                <a:ext uri="{FF2B5EF4-FFF2-40B4-BE49-F238E27FC236}">
                  <a16:creationId xmlns:a16="http://schemas.microsoft.com/office/drawing/2014/main" id="{C7186491-83A3-446F-B74E-887D50B8E993}"/>
                </a:ext>
              </a:extLst>
            </p:cNvPr>
            <p:cNvSpPr>
              <a:spLocks noChangeArrowheads="1"/>
            </p:cNvSpPr>
            <p:nvPr/>
          </p:nvSpPr>
          <p:spPr bwMode="auto">
            <a:xfrm>
              <a:off x="4495800" y="2819400"/>
              <a:ext cx="228600" cy="2286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7" name="Rectangle 17">
              <a:extLst>
                <a:ext uri="{FF2B5EF4-FFF2-40B4-BE49-F238E27FC236}">
                  <a16:creationId xmlns:a16="http://schemas.microsoft.com/office/drawing/2014/main" id="{75C5FE8C-73EB-43DE-AB59-440EC16FCE21}"/>
                </a:ext>
              </a:extLst>
            </p:cNvPr>
            <p:cNvSpPr>
              <a:spLocks noChangeArrowheads="1"/>
            </p:cNvSpPr>
            <p:nvPr/>
          </p:nvSpPr>
          <p:spPr bwMode="auto">
            <a:xfrm>
              <a:off x="6858000" y="3733800"/>
              <a:ext cx="228600" cy="228600"/>
            </a:xfrm>
            <a:prstGeom prst="rect">
              <a:avLst/>
            </a:prstGeom>
            <a:solidFill>
              <a:srgbClr val="CC00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8" name="Content Placeholder 2">
              <a:extLst>
                <a:ext uri="{FF2B5EF4-FFF2-40B4-BE49-F238E27FC236}">
                  <a16:creationId xmlns:a16="http://schemas.microsoft.com/office/drawing/2014/main" id="{3A23809D-B771-45BA-B7F9-A223AD15684C}"/>
                </a:ext>
              </a:extLst>
            </p:cNvPr>
            <p:cNvSpPr txBox="1">
              <a:spLocks/>
            </p:cNvSpPr>
            <p:nvPr/>
          </p:nvSpPr>
          <p:spPr>
            <a:xfrm>
              <a:off x="228600" y="1709185"/>
              <a:ext cx="8690112" cy="4687956"/>
            </a:xfrm>
            <a:prstGeom prst="rect">
              <a:avLst/>
            </a:prstGeom>
            <a:ln>
              <a:solidFill>
                <a:srgbClr val="008200"/>
              </a:solidFill>
            </a:ln>
          </p:spPr>
          <p:txBody>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42900" indent="-342900">
                <a:buFont typeface="Arial" pitchFamily="34" charset="0"/>
                <a:buChar char="•"/>
              </a:pPr>
              <a:endParaRPr lang="en-US" dirty="0"/>
            </a:p>
            <a:p>
              <a:pPr marL="937260" lvl="1" indent="-342900"/>
              <a:endParaRPr lang="en-US" dirty="0"/>
            </a:p>
            <a:p>
              <a:pPr marL="937260" lvl="1" indent="-342900">
                <a:spcBef>
                  <a:spcPts val="0"/>
                </a:spcBef>
                <a:spcAft>
                  <a:spcPts val="0"/>
                </a:spcAft>
              </a:pPr>
              <a:endParaRPr lang="en-US" dirty="0"/>
            </a:p>
            <a:p>
              <a:pPr marL="342900" indent="-342900">
                <a:spcBef>
                  <a:spcPts val="0"/>
                </a:spcBef>
                <a:spcAft>
                  <a:spcPts val="0"/>
                </a:spcAft>
                <a:buFont typeface="Arial" pitchFamily="34" charset="0"/>
                <a:buChar char="•"/>
              </a:pPr>
              <a:endParaRPr lang="en-US" dirty="0"/>
            </a:p>
          </p:txBody>
        </p:sp>
      </p:grpSp>
      <p:grpSp>
        <p:nvGrpSpPr>
          <p:cNvPr id="119" name="Group 118">
            <a:extLst>
              <a:ext uri="{FF2B5EF4-FFF2-40B4-BE49-F238E27FC236}">
                <a16:creationId xmlns:a16="http://schemas.microsoft.com/office/drawing/2014/main" id="{722738BE-4F36-47C2-8805-1B3D72A5961F}"/>
              </a:ext>
            </a:extLst>
          </p:cNvPr>
          <p:cNvGrpSpPr>
            <a:grpSpLocks noChangeAspect="1"/>
          </p:cNvGrpSpPr>
          <p:nvPr/>
        </p:nvGrpSpPr>
        <p:grpSpPr>
          <a:xfrm>
            <a:off x="4699541" y="1862074"/>
            <a:ext cx="4337682" cy="2340000"/>
            <a:chOff x="228600" y="1709185"/>
            <a:chExt cx="8690112" cy="4687956"/>
          </a:xfrm>
        </p:grpSpPr>
        <p:sp>
          <p:nvSpPr>
            <p:cNvPr id="120" name="Oval 3">
              <a:extLst>
                <a:ext uri="{FF2B5EF4-FFF2-40B4-BE49-F238E27FC236}">
                  <a16:creationId xmlns:a16="http://schemas.microsoft.com/office/drawing/2014/main" id="{220CA428-FFC6-48F8-B578-77C629B62B86}"/>
                </a:ext>
              </a:extLst>
            </p:cNvPr>
            <p:cNvSpPr>
              <a:spLocks noChangeArrowheads="1"/>
            </p:cNvSpPr>
            <p:nvPr/>
          </p:nvSpPr>
          <p:spPr bwMode="auto">
            <a:xfrm>
              <a:off x="1524000" y="51054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21" name="Oval 4">
              <a:extLst>
                <a:ext uri="{FF2B5EF4-FFF2-40B4-BE49-F238E27FC236}">
                  <a16:creationId xmlns:a16="http://schemas.microsoft.com/office/drawing/2014/main" id="{8798A0BA-F9D0-4311-A943-7F6F88322795}"/>
                </a:ext>
              </a:extLst>
            </p:cNvPr>
            <p:cNvSpPr>
              <a:spLocks noChangeArrowheads="1"/>
            </p:cNvSpPr>
            <p:nvPr/>
          </p:nvSpPr>
          <p:spPr bwMode="auto">
            <a:xfrm>
              <a:off x="1219200" y="44958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22" name="Oval 5">
              <a:extLst>
                <a:ext uri="{FF2B5EF4-FFF2-40B4-BE49-F238E27FC236}">
                  <a16:creationId xmlns:a16="http://schemas.microsoft.com/office/drawing/2014/main" id="{5D81EDC9-8FFD-4C02-B614-E2D13054C338}"/>
                </a:ext>
              </a:extLst>
            </p:cNvPr>
            <p:cNvSpPr>
              <a:spLocks noChangeArrowheads="1"/>
            </p:cNvSpPr>
            <p:nvPr/>
          </p:nvSpPr>
          <p:spPr bwMode="auto">
            <a:xfrm>
              <a:off x="1981200" y="41910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23" name="Oval 6">
              <a:extLst>
                <a:ext uri="{FF2B5EF4-FFF2-40B4-BE49-F238E27FC236}">
                  <a16:creationId xmlns:a16="http://schemas.microsoft.com/office/drawing/2014/main" id="{7A98D871-2EBA-48A2-9644-0D83D012EB6C}"/>
                </a:ext>
              </a:extLst>
            </p:cNvPr>
            <p:cNvSpPr>
              <a:spLocks noChangeArrowheads="1"/>
            </p:cNvSpPr>
            <p:nvPr/>
          </p:nvSpPr>
          <p:spPr bwMode="auto">
            <a:xfrm>
              <a:off x="7315200" y="33528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24" name="Oval 7">
              <a:extLst>
                <a:ext uri="{FF2B5EF4-FFF2-40B4-BE49-F238E27FC236}">
                  <a16:creationId xmlns:a16="http://schemas.microsoft.com/office/drawing/2014/main" id="{48F8EC4A-D18D-4653-B2E1-8DFD23357756}"/>
                </a:ext>
              </a:extLst>
            </p:cNvPr>
            <p:cNvSpPr>
              <a:spLocks noChangeArrowheads="1"/>
            </p:cNvSpPr>
            <p:nvPr/>
          </p:nvSpPr>
          <p:spPr bwMode="auto">
            <a:xfrm>
              <a:off x="3962400" y="27432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125" name="Oval 8">
              <a:extLst>
                <a:ext uri="{FF2B5EF4-FFF2-40B4-BE49-F238E27FC236}">
                  <a16:creationId xmlns:a16="http://schemas.microsoft.com/office/drawing/2014/main" id="{A9D38947-7122-4DB7-8F72-568D98350C90}"/>
                </a:ext>
              </a:extLst>
            </p:cNvPr>
            <p:cNvSpPr>
              <a:spLocks noChangeArrowheads="1"/>
            </p:cNvSpPr>
            <p:nvPr/>
          </p:nvSpPr>
          <p:spPr bwMode="auto">
            <a:xfrm>
              <a:off x="4953000" y="28194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126" name="Oval 9">
              <a:extLst>
                <a:ext uri="{FF2B5EF4-FFF2-40B4-BE49-F238E27FC236}">
                  <a16:creationId xmlns:a16="http://schemas.microsoft.com/office/drawing/2014/main" id="{F1AB3C3D-BC83-4512-BFCB-56DF4D6DF2B8}"/>
                </a:ext>
              </a:extLst>
            </p:cNvPr>
            <p:cNvSpPr>
              <a:spLocks noChangeArrowheads="1"/>
            </p:cNvSpPr>
            <p:nvPr/>
          </p:nvSpPr>
          <p:spPr bwMode="auto">
            <a:xfrm>
              <a:off x="4038600" y="35052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127" name="Oval 10">
              <a:extLst>
                <a:ext uri="{FF2B5EF4-FFF2-40B4-BE49-F238E27FC236}">
                  <a16:creationId xmlns:a16="http://schemas.microsoft.com/office/drawing/2014/main" id="{E578BF63-373D-4780-A3AB-18DF5B734296}"/>
                </a:ext>
              </a:extLst>
            </p:cNvPr>
            <p:cNvSpPr>
              <a:spLocks noChangeArrowheads="1"/>
            </p:cNvSpPr>
            <p:nvPr/>
          </p:nvSpPr>
          <p:spPr bwMode="auto">
            <a:xfrm>
              <a:off x="2971800" y="35052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28" name="Oval 11">
              <a:extLst>
                <a:ext uri="{FF2B5EF4-FFF2-40B4-BE49-F238E27FC236}">
                  <a16:creationId xmlns:a16="http://schemas.microsoft.com/office/drawing/2014/main" id="{AF5F8F73-0E20-4806-9985-490CA1446F16}"/>
                </a:ext>
              </a:extLst>
            </p:cNvPr>
            <p:cNvSpPr>
              <a:spLocks noChangeArrowheads="1"/>
            </p:cNvSpPr>
            <p:nvPr/>
          </p:nvSpPr>
          <p:spPr bwMode="auto">
            <a:xfrm>
              <a:off x="7391400" y="41910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29" name="Oval 12">
              <a:extLst>
                <a:ext uri="{FF2B5EF4-FFF2-40B4-BE49-F238E27FC236}">
                  <a16:creationId xmlns:a16="http://schemas.microsoft.com/office/drawing/2014/main" id="{C3A6A342-341A-4BFC-B24F-DE006DDBACFD}"/>
                </a:ext>
              </a:extLst>
            </p:cNvPr>
            <p:cNvSpPr>
              <a:spLocks noChangeArrowheads="1"/>
            </p:cNvSpPr>
            <p:nvPr/>
          </p:nvSpPr>
          <p:spPr bwMode="auto">
            <a:xfrm>
              <a:off x="5943600" y="35052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30" name="Oval 13">
              <a:extLst>
                <a:ext uri="{FF2B5EF4-FFF2-40B4-BE49-F238E27FC236}">
                  <a16:creationId xmlns:a16="http://schemas.microsoft.com/office/drawing/2014/main" id="{D1D881DB-7487-41AD-90EA-E769D59E025B}"/>
                </a:ext>
              </a:extLst>
            </p:cNvPr>
            <p:cNvSpPr>
              <a:spLocks noChangeArrowheads="1"/>
            </p:cNvSpPr>
            <p:nvPr/>
          </p:nvSpPr>
          <p:spPr bwMode="auto">
            <a:xfrm>
              <a:off x="1524000" y="48768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31" name="Oval 14">
              <a:extLst>
                <a:ext uri="{FF2B5EF4-FFF2-40B4-BE49-F238E27FC236}">
                  <a16:creationId xmlns:a16="http://schemas.microsoft.com/office/drawing/2014/main" id="{5C0EA961-E8CC-478E-93A9-9C2D2D5B8FDB}"/>
                </a:ext>
              </a:extLst>
            </p:cNvPr>
            <p:cNvSpPr>
              <a:spLocks noChangeArrowheads="1"/>
            </p:cNvSpPr>
            <p:nvPr/>
          </p:nvSpPr>
          <p:spPr bwMode="auto">
            <a:xfrm>
              <a:off x="6324600" y="41148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32" name="Rectangle 15">
              <a:extLst>
                <a:ext uri="{FF2B5EF4-FFF2-40B4-BE49-F238E27FC236}">
                  <a16:creationId xmlns:a16="http://schemas.microsoft.com/office/drawing/2014/main" id="{3B0B9FB0-4AD7-4F88-81D8-FE587A3A1D9A}"/>
                </a:ext>
              </a:extLst>
            </p:cNvPr>
            <p:cNvSpPr>
              <a:spLocks noChangeArrowheads="1"/>
            </p:cNvSpPr>
            <p:nvPr/>
          </p:nvSpPr>
          <p:spPr bwMode="auto">
            <a:xfrm>
              <a:off x="2133600" y="4572000"/>
              <a:ext cx="228600" cy="228600"/>
            </a:xfrm>
            <a:prstGeom prst="rect">
              <a:avLst/>
            </a:prstGeom>
            <a:solidFill>
              <a:srgbClr val="0000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133" name="Rectangle 16">
              <a:extLst>
                <a:ext uri="{FF2B5EF4-FFF2-40B4-BE49-F238E27FC236}">
                  <a16:creationId xmlns:a16="http://schemas.microsoft.com/office/drawing/2014/main" id="{36B4CB81-D68A-4103-B90A-8CF25D88971B}"/>
                </a:ext>
              </a:extLst>
            </p:cNvPr>
            <p:cNvSpPr>
              <a:spLocks noChangeArrowheads="1"/>
            </p:cNvSpPr>
            <p:nvPr/>
          </p:nvSpPr>
          <p:spPr bwMode="auto">
            <a:xfrm>
              <a:off x="4419600" y="3048000"/>
              <a:ext cx="228600" cy="2286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34" name="Rectangle 17">
              <a:extLst>
                <a:ext uri="{FF2B5EF4-FFF2-40B4-BE49-F238E27FC236}">
                  <a16:creationId xmlns:a16="http://schemas.microsoft.com/office/drawing/2014/main" id="{3B92630C-511B-48AB-B098-9DE404FA1E90}"/>
                </a:ext>
              </a:extLst>
            </p:cNvPr>
            <p:cNvSpPr>
              <a:spLocks noChangeArrowheads="1"/>
            </p:cNvSpPr>
            <p:nvPr/>
          </p:nvSpPr>
          <p:spPr bwMode="auto">
            <a:xfrm>
              <a:off x="6858000" y="3733800"/>
              <a:ext cx="228600" cy="228600"/>
            </a:xfrm>
            <a:prstGeom prst="rect">
              <a:avLst/>
            </a:prstGeom>
            <a:solidFill>
              <a:srgbClr val="CC00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135" name="Content Placeholder 2">
              <a:extLst>
                <a:ext uri="{FF2B5EF4-FFF2-40B4-BE49-F238E27FC236}">
                  <a16:creationId xmlns:a16="http://schemas.microsoft.com/office/drawing/2014/main" id="{1A2DE07F-D135-4879-80F4-81D2F3030BDC}"/>
                </a:ext>
              </a:extLst>
            </p:cNvPr>
            <p:cNvSpPr txBox="1">
              <a:spLocks/>
            </p:cNvSpPr>
            <p:nvPr/>
          </p:nvSpPr>
          <p:spPr>
            <a:xfrm>
              <a:off x="228600" y="1709185"/>
              <a:ext cx="8690112" cy="4687956"/>
            </a:xfrm>
            <a:prstGeom prst="rect">
              <a:avLst/>
            </a:prstGeom>
            <a:ln>
              <a:solidFill>
                <a:srgbClr val="008200"/>
              </a:solidFill>
            </a:ln>
          </p:spPr>
          <p:txBody>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42900" indent="-342900">
                <a:buFont typeface="Arial" pitchFamily="34" charset="0"/>
                <a:buChar char="•"/>
              </a:pPr>
              <a:endParaRPr lang="en-US" dirty="0"/>
            </a:p>
            <a:p>
              <a:pPr marL="937260" lvl="1" indent="-342900"/>
              <a:endParaRPr lang="en-US" dirty="0"/>
            </a:p>
            <a:p>
              <a:pPr marL="937260" lvl="1" indent="-342900">
                <a:spcBef>
                  <a:spcPts val="0"/>
                </a:spcBef>
                <a:spcAft>
                  <a:spcPts val="0"/>
                </a:spcAft>
              </a:pPr>
              <a:endParaRPr lang="en-US" dirty="0"/>
            </a:p>
            <a:p>
              <a:pPr marL="342900" indent="-342900">
                <a:spcBef>
                  <a:spcPts val="0"/>
                </a:spcBef>
                <a:spcAft>
                  <a:spcPts val="0"/>
                </a:spcAft>
                <a:buFont typeface="Arial" pitchFamily="34" charset="0"/>
                <a:buChar char="•"/>
              </a:pPr>
              <a:endParaRPr lang="en-US" dirty="0"/>
            </a:p>
          </p:txBody>
        </p:sp>
      </p:grpSp>
      <p:grpSp>
        <p:nvGrpSpPr>
          <p:cNvPr id="136" name="Group 135">
            <a:extLst>
              <a:ext uri="{FF2B5EF4-FFF2-40B4-BE49-F238E27FC236}">
                <a16:creationId xmlns:a16="http://schemas.microsoft.com/office/drawing/2014/main" id="{C6FD280B-DD0C-4B04-A9A1-99EB66907282}"/>
              </a:ext>
            </a:extLst>
          </p:cNvPr>
          <p:cNvGrpSpPr>
            <a:grpSpLocks noChangeAspect="1"/>
          </p:cNvGrpSpPr>
          <p:nvPr/>
        </p:nvGrpSpPr>
        <p:grpSpPr>
          <a:xfrm>
            <a:off x="136127" y="4353468"/>
            <a:ext cx="4337682" cy="2340000"/>
            <a:chOff x="228600" y="1709185"/>
            <a:chExt cx="8690112" cy="4687956"/>
          </a:xfrm>
        </p:grpSpPr>
        <p:sp>
          <p:nvSpPr>
            <p:cNvPr id="137" name="Oval 3">
              <a:extLst>
                <a:ext uri="{FF2B5EF4-FFF2-40B4-BE49-F238E27FC236}">
                  <a16:creationId xmlns:a16="http://schemas.microsoft.com/office/drawing/2014/main" id="{FB35D81E-F501-404A-B503-BE321DD973D9}"/>
                </a:ext>
              </a:extLst>
            </p:cNvPr>
            <p:cNvSpPr>
              <a:spLocks noChangeArrowheads="1"/>
            </p:cNvSpPr>
            <p:nvPr/>
          </p:nvSpPr>
          <p:spPr bwMode="auto">
            <a:xfrm>
              <a:off x="1524000" y="51054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38" name="Oval 4">
              <a:extLst>
                <a:ext uri="{FF2B5EF4-FFF2-40B4-BE49-F238E27FC236}">
                  <a16:creationId xmlns:a16="http://schemas.microsoft.com/office/drawing/2014/main" id="{A35EC8EF-44D0-4162-80F9-6C6C4D8B430A}"/>
                </a:ext>
              </a:extLst>
            </p:cNvPr>
            <p:cNvSpPr>
              <a:spLocks noChangeArrowheads="1"/>
            </p:cNvSpPr>
            <p:nvPr/>
          </p:nvSpPr>
          <p:spPr bwMode="auto">
            <a:xfrm>
              <a:off x="1219200" y="44958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39" name="Oval 5">
              <a:extLst>
                <a:ext uri="{FF2B5EF4-FFF2-40B4-BE49-F238E27FC236}">
                  <a16:creationId xmlns:a16="http://schemas.microsoft.com/office/drawing/2014/main" id="{B4FB1657-EDF6-444C-8762-5A6F27CFFDE0}"/>
                </a:ext>
              </a:extLst>
            </p:cNvPr>
            <p:cNvSpPr>
              <a:spLocks noChangeArrowheads="1"/>
            </p:cNvSpPr>
            <p:nvPr/>
          </p:nvSpPr>
          <p:spPr bwMode="auto">
            <a:xfrm>
              <a:off x="1981200" y="41910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40" name="Oval 6">
              <a:extLst>
                <a:ext uri="{FF2B5EF4-FFF2-40B4-BE49-F238E27FC236}">
                  <a16:creationId xmlns:a16="http://schemas.microsoft.com/office/drawing/2014/main" id="{2C1FA56E-7166-4017-88B5-5D3D2CBABCC2}"/>
                </a:ext>
              </a:extLst>
            </p:cNvPr>
            <p:cNvSpPr>
              <a:spLocks noChangeArrowheads="1"/>
            </p:cNvSpPr>
            <p:nvPr/>
          </p:nvSpPr>
          <p:spPr bwMode="auto">
            <a:xfrm>
              <a:off x="7315200" y="33528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41" name="Oval 7">
              <a:extLst>
                <a:ext uri="{FF2B5EF4-FFF2-40B4-BE49-F238E27FC236}">
                  <a16:creationId xmlns:a16="http://schemas.microsoft.com/office/drawing/2014/main" id="{58822A19-AD0F-4A8B-AAD9-6D790D546CB8}"/>
                </a:ext>
              </a:extLst>
            </p:cNvPr>
            <p:cNvSpPr>
              <a:spLocks noChangeArrowheads="1"/>
            </p:cNvSpPr>
            <p:nvPr/>
          </p:nvSpPr>
          <p:spPr bwMode="auto">
            <a:xfrm>
              <a:off x="3962400" y="27432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142" name="Oval 8">
              <a:extLst>
                <a:ext uri="{FF2B5EF4-FFF2-40B4-BE49-F238E27FC236}">
                  <a16:creationId xmlns:a16="http://schemas.microsoft.com/office/drawing/2014/main" id="{75B90C01-CFFC-4163-BCF9-FBD603A6DF6A}"/>
                </a:ext>
              </a:extLst>
            </p:cNvPr>
            <p:cNvSpPr>
              <a:spLocks noChangeArrowheads="1"/>
            </p:cNvSpPr>
            <p:nvPr/>
          </p:nvSpPr>
          <p:spPr bwMode="auto">
            <a:xfrm>
              <a:off x="4953000" y="28194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143" name="Oval 9">
              <a:extLst>
                <a:ext uri="{FF2B5EF4-FFF2-40B4-BE49-F238E27FC236}">
                  <a16:creationId xmlns:a16="http://schemas.microsoft.com/office/drawing/2014/main" id="{E632D000-9BD5-44CB-803E-68EC1AEC3D23}"/>
                </a:ext>
              </a:extLst>
            </p:cNvPr>
            <p:cNvSpPr>
              <a:spLocks noChangeArrowheads="1"/>
            </p:cNvSpPr>
            <p:nvPr/>
          </p:nvSpPr>
          <p:spPr bwMode="auto">
            <a:xfrm>
              <a:off x="4038600" y="35052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144" name="Oval 10">
              <a:extLst>
                <a:ext uri="{FF2B5EF4-FFF2-40B4-BE49-F238E27FC236}">
                  <a16:creationId xmlns:a16="http://schemas.microsoft.com/office/drawing/2014/main" id="{CACDC194-232C-4662-9B31-68F38F499EE7}"/>
                </a:ext>
              </a:extLst>
            </p:cNvPr>
            <p:cNvSpPr>
              <a:spLocks noChangeArrowheads="1"/>
            </p:cNvSpPr>
            <p:nvPr/>
          </p:nvSpPr>
          <p:spPr bwMode="auto">
            <a:xfrm>
              <a:off x="2971800" y="35052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145" name="Oval 11">
              <a:extLst>
                <a:ext uri="{FF2B5EF4-FFF2-40B4-BE49-F238E27FC236}">
                  <a16:creationId xmlns:a16="http://schemas.microsoft.com/office/drawing/2014/main" id="{76BDC1AC-A67A-411C-A178-843AE35FB4E5}"/>
                </a:ext>
              </a:extLst>
            </p:cNvPr>
            <p:cNvSpPr>
              <a:spLocks noChangeArrowheads="1"/>
            </p:cNvSpPr>
            <p:nvPr/>
          </p:nvSpPr>
          <p:spPr bwMode="auto">
            <a:xfrm>
              <a:off x="7391400" y="41910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46" name="Oval 12">
              <a:extLst>
                <a:ext uri="{FF2B5EF4-FFF2-40B4-BE49-F238E27FC236}">
                  <a16:creationId xmlns:a16="http://schemas.microsoft.com/office/drawing/2014/main" id="{302522C5-587D-4B20-B892-1D15EA1D1CE1}"/>
                </a:ext>
              </a:extLst>
            </p:cNvPr>
            <p:cNvSpPr>
              <a:spLocks noChangeArrowheads="1"/>
            </p:cNvSpPr>
            <p:nvPr/>
          </p:nvSpPr>
          <p:spPr bwMode="auto">
            <a:xfrm>
              <a:off x="5943600" y="35052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47" name="Oval 13">
              <a:extLst>
                <a:ext uri="{FF2B5EF4-FFF2-40B4-BE49-F238E27FC236}">
                  <a16:creationId xmlns:a16="http://schemas.microsoft.com/office/drawing/2014/main" id="{A51BE889-730D-427B-B74C-D84C932DAEC8}"/>
                </a:ext>
              </a:extLst>
            </p:cNvPr>
            <p:cNvSpPr>
              <a:spLocks noChangeArrowheads="1"/>
            </p:cNvSpPr>
            <p:nvPr/>
          </p:nvSpPr>
          <p:spPr bwMode="auto">
            <a:xfrm>
              <a:off x="1524000" y="48768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48" name="Oval 14">
              <a:extLst>
                <a:ext uri="{FF2B5EF4-FFF2-40B4-BE49-F238E27FC236}">
                  <a16:creationId xmlns:a16="http://schemas.microsoft.com/office/drawing/2014/main" id="{0839A067-9A9B-4750-B6F1-1BAC1FB5CC89}"/>
                </a:ext>
              </a:extLst>
            </p:cNvPr>
            <p:cNvSpPr>
              <a:spLocks noChangeArrowheads="1"/>
            </p:cNvSpPr>
            <p:nvPr/>
          </p:nvSpPr>
          <p:spPr bwMode="auto">
            <a:xfrm>
              <a:off x="6324600" y="41148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49" name="Rectangle 15">
              <a:extLst>
                <a:ext uri="{FF2B5EF4-FFF2-40B4-BE49-F238E27FC236}">
                  <a16:creationId xmlns:a16="http://schemas.microsoft.com/office/drawing/2014/main" id="{35BF3871-3AC6-44E7-86EB-B26F4C7F3E4B}"/>
                </a:ext>
              </a:extLst>
            </p:cNvPr>
            <p:cNvSpPr>
              <a:spLocks noChangeArrowheads="1"/>
            </p:cNvSpPr>
            <p:nvPr/>
          </p:nvSpPr>
          <p:spPr bwMode="auto">
            <a:xfrm>
              <a:off x="2133600" y="4572000"/>
              <a:ext cx="228600" cy="228600"/>
            </a:xfrm>
            <a:prstGeom prst="rect">
              <a:avLst/>
            </a:prstGeom>
            <a:solidFill>
              <a:srgbClr val="0000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0" name="Rectangle 16">
              <a:extLst>
                <a:ext uri="{FF2B5EF4-FFF2-40B4-BE49-F238E27FC236}">
                  <a16:creationId xmlns:a16="http://schemas.microsoft.com/office/drawing/2014/main" id="{10B7220E-2CED-49C6-A81B-F37AA11127F4}"/>
                </a:ext>
              </a:extLst>
            </p:cNvPr>
            <p:cNvSpPr>
              <a:spLocks noChangeArrowheads="1"/>
            </p:cNvSpPr>
            <p:nvPr/>
          </p:nvSpPr>
          <p:spPr bwMode="auto">
            <a:xfrm>
              <a:off x="4419600" y="3048000"/>
              <a:ext cx="228600" cy="2286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1" name="Rectangle 17">
              <a:extLst>
                <a:ext uri="{FF2B5EF4-FFF2-40B4-BE49-F238E27FC236}">
                  <a16:creationId xmlns:a16="http://schemas.microsoft.com/office/drawing/2014/main" id="{2F7E0447-C6BD-4D49-B0AF-05A6E78CDE1C}"/>
                </a:ext>
              </a:extLst>
            </p:cNvPr>
            <p:cNvSpPr>
              <a:spLocks noChangeArrowheads="1"/>
            </p:cNvSpPr>
            <p:nvPr/>
          </p:nvSpPr>
          <p:spPr bwMode="auto">
            <a:xfrm>
              <a:off x="6858000" y="3733800"/>
              <a:ext cx="228600" cy="228600"/>
            </a:xfrm>
            <a:prstGeom prst="rect">
              <a:avLst/>
            </a:prstGeom>
            <a:solidFill>
              <a:srgbClr val="CC00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2" name="Content Placeholder 2">
              <a:extLst>
                <a:ext uri="{FF2B5EF4-FFF2-40B4-BE49-F238E27FC236}">
                  <a16:creationId xmlns:a16="http://schemas.microsoft.com/office/drawing/2014/main" id="{83EDDC42-D71E-4A9D-9879-F2B446C99DF0}"/>
                </a:ext>
              </a:extLst>
            </p:cNvPr>
            <p:cNvSpPr txBox="1">
              <a:spLocks/>
            </p:cNvSpPr>
            <p:nvPr/>
          </p:nvSpPr>
          <p:spPr>
            <a:xfrm>
              <a:off x="228600" y="1709185"/>
              <a:ext cx="8690112" cy="4687956"/>
            </a:xfrm>
            <a:prstGeom prst="rect">
              <a:avLst/>
            </a:prstGeom>
            <a:ln>
              <a:solidFill>
                <a:srgbClr val="008200"/>
              </a:solidFill>
            </a:ln>
          </p:spPr>
          <p:txBody>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42900" indent="-342900">
                <a:buFont typeface="Arial" pitchFamily="34" charset="0"/>
                <a:buChar char="•"/>
              </a:pPr>
              <a:endParaRPr lang="en-US" dirty="0"/>
            </a:p>
            <a:p>
              <a:pPr marL="937260" lvl="1" indent="-342900"/>
              <a:endParaRPr lang="en-US" dirty="0"/>
            </a:p>
            <a:p>
              <a:pPr marL="937260" lvl="1" indent="-342900">
                <a:spcBef>
                  <a:spcPts val="0"/>
                </a:spcBef>
                <a:spcAft>
                  <a:spcPts val="0"/>
                </a:spcAft>
              </a:pPr>
              <a:endParaRPr lang="en-US" dirty="0"/>
            </a:p>
            <a:p>
              <a:pPr marL="342900" indent="-342900">
                <a:spcBef>
                  <a:spcPts val="0"/>
                </a:spcBef>
                <a:spcAft>
                  <a:spcPts val="0"/>
                </a:spcAft>
                <a:buFont typeface="Arial" pitchFamily="34" charset="0"/>
                <a:buChar char="•"/>
              </a:pPr>
              <a:endParaRPr lang="en-US" dirty="0"/>
            </a:p>
          </p:txBody>
        </p:sp>
      </p:grpSp>
      <p:grpSp>
        <p:nvGrpSpPr>
          <p:cNvPr id="153" name="Group 152">
            <a:extLst>
              <a:ext uri="{FF2B5EF4-FFF2-40B4-BE49-F238E27FC236}">
                <a16:creationId xmlns:a16="http://schemas.microsoft.com/office/drawing/2014/main" id="{95E9923A-0270-4DBE-8268-5C6FEBCBEAE2}"/>
              </a:ext>
            </a:extLst>
          </p:cNvPr>
          <p:cNvGrpSpPr>
            <a:grpSpLocks noChangeAspect="1"/>
          </p:cNvGrpSpPr>
          <p:nvPr/>
        </p:nvGrpSpPr>
        <p:grpSpPr>
          <a:xfrm>
            <a:off x="4701600" y="4353468"/>
            <a:ext cx="4337682" cy="2340000"/>
            <a:chOff x="228600" y="1709185"/>
            <a:chExt cx="8690112" cy="4687956"/>
          </a:xfrm>
        </p:grpSpPr>
        <p:sp>
          <p:nvSpPr>
            <p:cNvPr id="154" name="Oval 3">
              <a:extLst>
                <a:ext uri="{FF2B5EF4-FFF2-40B4-BE49-F238E27FC236}">
                  <a16:creationId xmlns:a16="http://schemas.microsoft.com/office/drawing/2014/main" id="{AF2D8100-5361-43FC-9C43-20AE64672113}"/>
                </a:ext>
              </a:extLst>
            </p:cNvPr>
            <p:cNvSpPr>
              <a:spLocks noChangeArrowheads="1"/>
            </p:cNvSpPr>
            <p:nvPr/>
          </p:nvSpPr>
          <p:spPr bwMode="auto">
            <a:xfrm>
              <a:off x="1524000" y="51054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55" name="Oval 4">
              <a:extLst>
                <a:ext uri="{FF2B5EF4-FFF2-40B4-BE49-F238E27FC236}">
                  <a16:creationId xmlns:a16="http://schemas.microsoft.com/office/drawing/2014/main" id="{06FDDFC3-E176-4C8A-9099-2285D0CF92B5}"/>
                </a:ext>
              </a:extLst>
            </p:cNvPr>
            <p:cNvSpPr>
              <a:spLocks noChangeArrowheads="1"/>
            </p:cNvSpPr>
            <p:nvPr/>
          </p:nvSpPr>
          <p:spPr bwMode="auto">
            <a:xfrm>
              <a:off x="1219200" y="44958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56" name="Oval 5">
              <a:extLst>
                <a:ext uri="{FF2B5EF4-FFF2-40B4-BE49-F238E27FC236}">
                  <a16:creationId xmlns:a16="http://schemas.microsoft.com/office/drawing/2014/main" id="{4F9517D7-21FD-4E96-AE68-361AB445CE3B}"/>
                </a:ext>
              </a:extLst>
            </p:cNvPr>
            <p:cNvSpPr>
              <a:spLocks noChangeArrowheads="1"/>
            </p:cNvSpPr>
            <p:nvPr/>
          </p:nvSpPr>
          <p:spPr bwMode="auto">
            <a:xfrm>
              <a:off x="1981200" y="41910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57" name="Oval 6">
              <a:extLst>
                <a:ext uri="{FF2B5EF4-FFF2-40B4-BE49-F238E27FC236}">
                  <a16:creationId xmlns:a16="http://schemas.microsoft.com/office/drawing/2014/main" id="{FABD6A6D-CD54-486D-B33E-EC771BDA2632}"/>
                </a:ext>
              </a:extLst>
            </p:cNvPr>
            <p:cNvSpPr>
              <a:spLocks noChangeArrowheads="1"/>
            </p:cNvSpPr>
            <p:nvPr/>
          </p:nvSpPr>
          <p:spPr bwMode="auto">
            <a:xfrm>
              <a:off x="7315200" y="33528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58" name="Oval 7">
              <a:extLst>
                <a:ext uri="{FF2B5EF4-FFF2-40B4-BE49-F238E27FC236}">
                  <a16:creationId xmlns:a16="http://schemas.microsoft.com/office/drawing/2014/main" id="{DBAE7200-BDF5-479D-B997-4E963B33D5E5}"/>
                </a:ext>
              </a:extLst>
            </p:cNvPr>
            <p:cNvSpPr>
              <a:spLocks noChangeArrowheads="1"/>
            </p:cNvSpPr>
            <p:nvPr/>
          </p:nvSpPr>
          <p:spPr bwMode="auto">
            <a:xfrm>
              <a:off x="3962400" y="27432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159" name="Oval 8">
              <a:extLst>
                <a:ext uri="{FF2B5EF4-FFF2-40B4-BE49-F238E27FC236}">
                  <a16:creationId xmlns:a16="http://schemas.microsoft.com/office/drawing/2014/main" id="{59A199EE-FB58-44E9-A30D-C6042B5DA9CA}"/>
                </a:ext>
              </a:extLst>
            </p:cNvPr>
            <p:cNvSpPr>
              <a:spLocks noChangeArrowheads="1"/>
            </p:cNvSpPr>
            <p:nvPr/>
          </p:nvSpPr>
          <p:spPr bwMode="auto">
            <a:xfrm>
              <a:off x="4953000" y="28194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160" name="Oval 9">
              <a:extLst>
                <a:ext uri="{FF2B5EF4-FFF2-40B4-BE49-F238E27FC236}">
                  <a16:creationId xmlns:a16="http://schemas.microsoft.com/office/drawing/2014/main" id="{86DD67DA-BAFE-4191-AD13-73CBFE4B8397}"/>
                </a:ext>
              </a:extLst>
            </p:cNvPr>
            <p:cNvSpPr>
              <a:spLocks noChangeArrowheads="1"/>
            </p:cNvSpPr>
            <p:nvPr/>
          </p:nvSpPr>
          <p:spPr bwMode="auto">
            <a:xfrm>
              <a:off x="4038600" y="35052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161" name="Oval 10">
              <a:extLst>
                <a:ext uri="{FF2B5EF4-FFF2-40B4-BE49-F238E27FC236}">
                  <a16:creationId xmlns:a16="http://schemas.microsoft.com/office/drawing/2014/main" id="{79045B4D-5CB1-4E39-B9B5-F52958939D4E}"/>
                </a:ext>
              </a:extLst>
            </p:cNvPr>
            <p:cNvSpPr>
              <a:spLocks noChangeArrowheads="1"/>
            </p:cNvSpPr>
            <p:nvPr/>
          </p:nvSpPr>
          <p:spPr bwMode="auto">
            <a:xfrm>
              <a:off x="2971800" y="35052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162" name="Oval 11">
              <a:extLst>
                <a:ext uri="{FF2B5EF4-FFF2-40B4-BE49-F238E27FC236}">
                  <a16:creationId xmlns:a16="http://schemas.microsoft.com/office/drawing/2014/main" id="{3B8D8B65-FF72-43B7-8B6F-4A8965CA3DC6}"/>
                </a:ext>
              </a:extLst>
            </p:cNvPr>
            <p:cNvSpPr>
              <a:spLocks noChangeArrowheads="1"/>
            </p:cNvSpPr>
            <p:nvPr/>
          </p:nvSpPr>
          <p:spPr bwMode="auto">
            <a:xfrm>
              <a:off x="7391400" y="41910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63" name="Oval 12">
              <a:extLst>
                <a:ext uri="{FF2B5EF4-FFF2-40B4-BE49-F238E27FC236}">
                  <a16:creationId xmlns:a16="http://schemas.microsoft.com/office/drawing/2014/main" id="{AE8ACB6D-BE62-4B8F-A4B7-03CAB3013DFA}"/>
                </a:ext>
              </a:extLst>
            </p:cNvPr>
            <p:cNvSpPr>
              <a:spLocks noChangeArrowheads="1"/>
            </p:cNvSpPr>
            <p:nvPr/>
          </p:nvSpPr>
          <p:spPr bwMode="auto">
            <a:xfrm>
              <a:off x="5943600" y="35052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64" name="Oval 13">
              <a:extLst>
                <a:ext uri="{FF2B5EF4-FFF2-40B4-BE49-F238E27FC236}">
                  <a16:creationId xmlns:a16="http://schemas.microsoft.com/office/drawing/2014/main" id="{6A938B39-83D3-4E1C-8D84-4F04AC9E2085}"/>
                </a:ext>
              </a:extLst>
            </p:cNvPr>
            <p:cNvSpPr>
              <a:spLocks noChangeArrowheads="1"/>
            </p:cNvSpPr>
            <p:nvPr/>
          </p:nvSpPr>
          <p:spPr bwMode="auto">
            <a:xfrm>
              <a:off x="1524000" y="48768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165" name="Oval 14">
              <a:extLst>
                <a:ext uri="{FF2B5EF4-FFF2-40B4-BE49-F238E27FC236}">
                  <a16:creationId xmlns:a16="http://schemas.microsoft.com/office/drawing/2014/main" id="{78FE40C5-1925-42BC-AF90-E70AAD8C2EB8}"/>
                </a:ext>
              </a:extLst>
            </p:cNvPr>
            <p:cNvSpPr>
              <a:spLocks noChangeArrowheads="1"/>
            </p:cNvSpPr>
            <p:nvPr/>
          </p:nvSpPr>
          <p:spPr bwMode="auto">
            <a:xfrm>
              <a:off x="6324600" y="41148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66" name="Rectangle 15">
              <a:extLst>
                <a:ext uri="{FF2B5EF4-FFF2-40B4-BE49-F238E27FC236}">
                  <a16:creationId xmlns:a16="http://schemas.microsoft.com/office/drawing/2014/main" id="{5FE2CBF1-25FD-41E4-B989-C5EA3ED73E87}"/>
                </a:ext>
              </a:extLst>
            </p:cNvPr>
            <p:cNvSpPr>
              <a:spLocks noChangeArrowheads="1"/>
            </p:cNvSpPr>
            <p:nvPr/>
          </p:nvSpPr>
          <p:spPr bwMode="auto">
            <a:xfrm>
              <a:off x="1752600" y="4724400"/>
              <a:ext cx="228600" cy="228600"/>
            </a:xfrm>
            <a:prstGeom prst="rect">
              <a:avLst/>
            </a:prstGeom>
            <a:solidFill>
              <a:srgbClr val="0000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167" name="Rectangle 16">
              <a:extLst>
                <a:ext uri="{FF2B5EF4-FFF2-40B4-BE49-F238E27FC236}">
                  <a16:creationId xmlns:a16="http://schemas.microsoft.com/office/drawing/2014/main" id="{78838322-54E5-4795-98B3-1D23877470E5}"/>
                </a:ext>
              </a:extLst>
            </p:cNvPr>
            <p:cNvSpPr>
              <a:spLocks noChangeArrowheads="1"/>
            </p:cNvSpPr>
            <p:nvPr/>
          </p:nvSpPr>
          <p:spPr bwMode="auto">
            <a:xfrm>
              <a:off x="3962400" y="3200400"/>
              <a:ext cx="228600" cy="2286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68" name="Rectangle 17">
              <a:extLst>
                <a:ext uri="{FF2B5EF4-FFF2-40B4-BE49-F238E27FC236}">
                  <a16:creationId xmlns:a16="http://schemas.microsoft.com/office/drawing/2014/main" id="{F0639288-7AB5-4DB0-958B-DA1D4D97EA8E}"/>
                </a:ext>
              </a:extLst>
            </p:cNvPr>
            <p:cNvSpPr>
              <a:spLocks noChangeArrowheads="1"/>
            </p:cNvSpPr>
            <p:nvPr/>
          </p:nvSpPr>
          <p:spPr bwMode="auto">
            <a:xfrm>
              <a:off x="6858000" y="3733800"/>
              <a:ext cx="228600" cy="228600"/>
            </a:xfrm>
            <a:prstGeom prst="rect">
              <a:avLst/>
            </a:prstGeom>
            <a:solidFill>
              <a:srgbClr val="CC00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169" name="Content Placeholder 2">
              <a:extLst>
                <a:ext uri="{FF2B5EF4-FFF2-40B4-BE49-F238E27FC236}">
                  <a16:creationId xmlns:a16="http://schemas.microsoft.com/office/drawing/2014/main" id="{491D1389-B840-4B41-BA6A-A307B16A2265}"/>
                </a:ext>
              </a:extLst>
            </p:cNvPr>
            <p:cNvSpPr txBox="1">
              <a:spLocks/>
            </p:cNvSpPr>
            <p:nvPr/>
          </p:nvSpPr>
          <p:spPr>
            <a:xfrm>
              <a:off x="228600" y="1709185"/>
              <a:ext cx="8690112" cy="4687956"/>
            </a:xfrm>
            <a:prstGeom prst="rect">
              <a:avLst/>
            </a:prstGeom>
            <a:ln>
              <a:solidFill>
                <a:srgbClr val="008200"/>
              </a:solidFill>
            </a:ln>
          </p:spPr>
          <p:txBody>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42900" indent="-342900">
                <a:buFont typeface="Arial" pitchFamily="34" charset="0"/>
                <a:buChar char="•"/>
              </a:pPr>
              <a:endParaRPr lang="en-US" dirty="0"/>
            </a:p>
            <a:p>
              <a:pPr marL="937260" lvl="1" indent="-342900"/>
              <a:endParaRPr lang="en-US" dirty="0"/>
            </a:p>
            <a:p>
              <a:pPr marL="937260" lvl="1" indent="-342900">
                <a:spcBef>
                  <a:spcPts val="0"/>
                </a:spcBef>
                <a:spcAft>
                  <a:spcPts val="0"/>
                </a:spcAft>
              </a:pPr>
              <a:endParaRPr lang="en-US" dirty="0"/>
            </a:p>
            <a:p>
              <a:pPr marL="342900" indent="-342900">
                <a:spcBef>
                  <a:spcPts val="0"/>
                </a:spcBef>
                <a:spcAft>
                  <a:spcPts val="0"/>
                </a:spcAft>
                <a:buFont typeface="Arial" pitchFamily="34" charset="0"/>
                <a:buChar char="•"/>
              </a:pPr>
              <a:endParaRPr lang="en-US" dirty="0"/>
            </a:p>
          </p:txBody>
        </p:sp>
      </p:grpSp>
      <p:sp>
        <p:nvSpPr>
          <p:cNvPr id="170" name="TextBox 169">
            <a:extLst>
              <a:ext uri="{FF2B5EF4-FFF2-40B4-BE49-F238E27FC236}">
                <a16:creationId xmlns:a16="http://schemas.microsoft.com/office/drawing/2014/main" id="{6086FC77-EC8D-4254-8CD7-BEA6CF5A3617}"/>
              </a:ext>
            </a:extLst>
          </p:cNvPr>
          <p:cNvSpPr txBox="1"/>
          <p:nvPr/>
        </p:nvSpPr>
        <p:spPr>
          <a:xfrm>
            <a:off x="135220" y="1862687"/>
            <a:ext cx="4337682"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5. </a:t>
            </a:r>
            <a:r>
              <a:rPr lang="en-GB" sz="1400" dirty="0">
                <a:latin typeface="Calibri" panose="020F0502020204030204" pitchFamily="34" charset="0"/>
                <a:cs typeface="Calibri" panose="020F0502020204030204" pitchFamily="34" charset="0"/>
              </a:rPr>
              <a:t>Re-colour the data to the same as the closest centres. </a:t>
            </a:r>
          </a:p>
        </p:txBody>
      </p:sp>
      <p:sp>
        <p:nvSpPr>
          <p:cNvPr id="171" name="TextBox 170">
            <a:extLst>
              <a:ext uri="{FF2B5EF4-FFF2-40B4-BE49-F238E27FC236}">
                <a16:creationId xmlns:a16="http://schemas.microsoft.com/office/drawing/2014/main" id="{D3E9EB0B-CDD1-4440-A180-0E3D2CE8E3B7}"/>
              </a:ext>
            </a:extLst>
          </p:cNvPr>
          <p:cNvSpPr txBox="1"/>
          <p:nvPr/>
        </p:nvSpPr>
        <p:spPr>
          <a:xfrm>
            <a:off x="4700363" y="1862686"/>
            <a:ext cx="4091411"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6. Re-locate the centres again</a:t>
            </a:r>
          </a:p>
        </p:txBody>
      </p:sp>
      <p:sp>
        <p:nvSpPr>
          <p:cNvPr id="172" name="TextBox 171">
            <a:extLst>
              <a:ext uri="{FF2B5EF4-FFF2-40B4-BE49-F238E27FC236}">
                <a16:creationId xmlns:a16="http://schemas.microsoft.com/office/drawing/2014/main" id="{2370CDA0-A253-459A-830A-C3A03C078BAE}"/>
              </a:ext>
            </a:extLst>
          </p:cNvPr>
          <p:cNvSpPr txBox="1"/>
          <p:nvPr/>
        </p:nvSpPr>
        <p:spPr>
          <a:xfrm>
            <a:off x="144327" y="4356259"/>
            <a:ext cx="4091411"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7. Re-colour the data again.</a:t>
            </a:r>
          </a:p>
        </p:txBody>
      </p:sp>
      <p:sp>
        <p:nvSpPr>
          <p:cNvPr id="173" name="TextBox 172">
            <a:extLst>
              <a:ext uri="{FF2B5EF4-FFF2-40B4-BE49-F238E27FC236}">
                <a16:creationId xmlns:a16="http://schemas.microsoft.com/office/drawing/2014/main" id="{3EEAA394-79C0-4A8B-8CF3-9D4FC72A599B}"/>
              </a:ext>
            </a:extLst>
          </p:cNvPr>
          <p:cNvSpPr txBox="1"/>
          <p:nvPr/>
        </p:nvSpPr>
        <p:spPr>
          <a:xfrm>
            <a:off x="4708565" y="4350880"/>
            <a:ext cx="4337682"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8. Re-locate the centres again.</a:t>
            </a:r>
          </a:p>
        </p:txBody>
      </p:sp>
    </p:spTree>
    <p:extLst>
      <p:ext uri="{BB962C8B-B14F-4D97-AF65-F5344CB8AC3E}">
        <p14:creationId xmlns:p14="http://schemas.microsoft.com/office/powerpoint/2010/main" val="2359888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Visualising K-means Clustering</a:t>
            </a:r>
          </a:p>
        </p:txBody>
      </p:sp>
      <p:grpSp>
        <p:nvGrpSpPr>
          <p:cNvPr id="72" name="Group 71">
            <a:extLst>
              <a:ext uri="{FF2B5EF4-FFF2-40B4-BE49-F238E27FC236}">
                <a16:creationId xmlns:a16="http://schemas.microsoft.com/office/drawing/2014/main" id="{7ACD8EE5-0E29-41AC-8112-4BC79596BEBC}"/>
              </a:ext>
            </a:extLst>
          </p:cNvPr>
          <p:cNvGrpSpPr>
            <a:grpSpLocks noChangeAspect="1"/>
          </p:cNvGrpSpPr>
          <p:nvPr/>
        </p:nvGrpSpPr>
        <p:grpSpPr>
          <a:xfrm>
            <a:off x="136127" y="1857600"/>
            <a:ext cx="4337682" cy="2340000"/>
            <a:chOff x="228600" y="1709185"/>
            <a:chExt cx="8690112" cy="4687956"/>
          </a:xfrm>
        </p:grpSpPr>
        <p:sp>
          <p:nvSpPr>
            <p:cNvPr id="73" name="Oval 3">
              <a:extLst>
                <a:ext uri="{FF2B5EF4-FFF2-40B4-BE49-F238E27FC236}">
                  <a16:creationId xmlns:a16="http://schemas.microsoft.com/office/drawing/2014/main" id="{2CD18A50-0AB7-4622-A1BB-30BB4B50DFCF}"/>
                </a:ext>
              </a:extLst>
            </p:cNvPr>
            <p:cNvSpPr>
              <a:spLocks noChangeArrowheads="1"/>
            </p:cNvSpPr>
            <p:nvPr/>
          </p:nvSpPr>
          <p:spPr bwMode="auto">
            <a:xfrm>
              <a:off x="1524000" y="51054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74" name="Oval 4">
              <a:extLst>
                <a:ext uri="{FF2B5EF4-FFF2-40B4-BE49-F238E27FC236}">
                  <a16:creationId xmlns:a16="http://schemas.microsoft.com/office/drawing/2014/main" id="{F9C41885-B20F-44D0-842C-8E98346C0570}"/>
                </a:ext>
              </a:extLst>
            </p:cNvPr>
            <p:cNvSpPr>
              <a:spLocks noChangeArrowheads="1"/>
            </p:cNvSpPr>
            <p:nvPr/>
          </p:nvSpPr>
          <p:spPr bwMode="auto">
            <a:xfrm>
              <a:off x="1219200" y="44958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75" name="Oval 5">
              <a:extLst>
                <a:ext uri="{FF2B5EF4-FFF2-40B4-BE49-F238E27FC236}">
                  <a16:creationId xmlns:a16="http://schemas.microsoft.com/office/drawing/2014/main" id="{FF0D2EA8-F9D0-438E-B532-4EF276DD7C3E}"/>
                </a:ext>
              </a:extLst>
            </p:cNvPr>
            <p:cNvSpPr>
              <a:spLocks noChangeArrowheads="1"/>
            </p:cNvSpPr>
            <p:nvPr/>
          </p:nvSpPr>
          <p:spPr bwMode="auto">
            <a:xfrm>
              <a:off x="1981200" y="41910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76" name="Oval 6">
              <a:extLst>
                <a:ext uri="{FF2B5EF4-FFF2-40B4-BE49-F238E27FC236}">
                  <a16:creationId xmlns:a16="http://schemas.microsoft.com/office/drawing/2014/main" id="{EDB8F15A-D6A4-4EBF-91F2-07497BF6EC4C}"/>
                </a:ext>
              </a:extLst>
            </p:cNvPr>
            <p:cNvSpPr>
              <a:spLocks noChangeArrowheads="1"/>
            </p:cNvSpPr>
            <p:nvPr/>
          </p:nvSpPr>
          <p:spPr bwMode="auto">
            <a:xfrm>
              <a:off x="7315200" y="33528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77" name="Oval 7">
              <a:extLst>
                <a:ext uri="{FF2B5EF4-FFF2-40B4-BE49-F238E27FC236}">
                  <a16:creationId xmlns:a16="http://schemas.microsoft.com/office/drawing/2014/main" id="{4818307D-0F4B-4C48-A9BF-40C7FEB35E23}"/>
                </a:ext>
              </a:extLst>
            </p:cNvPr>
            <p:cNvSpPr>
              <a:spLocks noChangeArrowheads="1"/>
            </p:cNvSpPr>
            <p:nvPr/>
          </p:nvSpPr>
          <p:spPr bwMode="auto">
            <a:xfrm>
              <a:off x="3962400" y="27432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78" name="Oval 8">
              <a:extLst>
                <a:ext uri="{FF2B5EF4-FFF2-40B4-BE49-F238E27FC236}">
                  <a16:creationId xmlns:a16="http://schemas.microsoft.com/office/drawing/2014/main" id="{4D1F3794-CA75-4E0F-808E-F57E7C071A3B}"/>
                </a:ext>
              </a:extLst>
            </p:cNvPr>
            <p:cNvSpPr>
              <a:spLocks noChangeArrowheads="1"/>
            </p:cNvSpPr>
            <p:nvPr/>
          </p:nvSpPr>
          <p:spPr bwMode="auto">
            <a:xfrm>
              <a:off x="4953000" y="28194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79" name="Oval 9">
              <a:extLst>
                <a:ext uri="{FF2B5EF4-FFF2-40B4-BE49-F238E27FC236}">
                  <a16:creationId xmlns:a16="http://schemas.microsoft.com/office/drawing/2014/main" id="{CD139BE5-FD9D-4B0C-AE91-813FC23210A4}"/>
                </a:ext>
              </a:extLst>
            </p:cNvPr>
            <p:cNvSpPr>
              <a:spLocks noChangeArrowheads="1"/>
            </p:cNvSpPr>
            <p:nvPr/>
          </p:nvSpPr>
          <p:spPr bwMode="auto">
            <a:xfrm>
              <a:off x="4038600" y="35052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80" name="Oval 10">
              <a:extLst>
                <a:ext uri="{FF2B5EF4-FFF2-40B4-BE49-F238E27FC236}">
                  <a16:creationId xmlns:a16="http://schemas.microsoft.com/office/drawing/2014/main" id="{9A666199-5EB2-4820-8AAF-BE6098A3BA8E}"/>
                </a:ext>
              </a:extLst>
            </p:cNvPr>
            <p:cNvSpPr>
              <a:spLocks noChangeArrowheads="1"/>
            </p:cNvSpPr>
            <p:nvPr/>
          </p:nvSpPr>
          <p:spPr bwMode="auto">
            <a:xfrm>
              <a:off x="2971800" y="3505200"/>
              <a:ext cx="304800" cy="3048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81" name="Oval 11">
              <a:extLst>
                <a:ext uri="{FF2B5EF4-FFF2-40B4-BE49-F238E27FC236}">
                  <a16:creationId xmlns:a16="http://schemas.microsoft.com/office/drawing/2014/main" id="{77D63839-98F7-4D9D-98A1-1258394D1943}"/>
                </a:ext>
              </a:extLst>
            </p:cNvPr>
            <p:cNvSpPr>
              <a:spLocks noChangeArrowheads="1"/>
            </p:cNvSpPr>
            <p:nvPr/>
          </p:nvSpPr>
          <p:spPr bwMode="auto">
            <a:xfrm>
              <a:off x="7391400" y="41910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82" name="Oval 12">
              <a:extLst>
                <a:ext uri="{FF2B5EF4-FFF2-40B4-BE49-F238E27FC236}">
                  <a16:creationId xmlns:a16="http://schemas.microsoft.com/office/drawing/2014/main" id="{823F131C-49E9-49BC-B209-BA7B635C803D}"/>
                </a:ext>
              </a:extLst>
            </p:cNvPr>
            <p:cNvSpPr>
              <a:spLocks noChangeArrowheads="1"/>
            </p:cNvSpPr>
            <p:nvPr/>
          </p:nvSpPr>
          <p:spPr bwMode="auto">
            <a:xfrm>
              <a:off x="5943600" y="35052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83" name="Oval 13">
              <a:extLst>
                <a:ext uri="{FF2B5EF4-FFF2-40B4-BE49-F238E27FC236}">
                  <a16:creationId xmlns:a16="http://schemas.microsoft.com/office/drawing/2014/main" id="{B66BA1EA-B2E6-4365-8C97-6C969762E326}"/>
                </a:ext>
              </a:extLst>
            </p:cNvPr>
            <p:cNvSpPr>
              <a:spLocks noChangeArrowheads="1"/>
            </p:cNvSpPr>
            <p:nvPr/>
          </p:nvSpPr>
          <p:spPr bwMode="auto">
            <a:xfrm>
              <a:off x="1524000" y="4876800"/>
              <a:ext cx="304800" cy="304800"/>
            </a:xfrm>
            <a:prstGeom prst="ellipse">
              <a:avLst/>
            </a:prstGeom>
            <a:solidFill>
              <a:srgbClr val="0000CC"/>
            </a:solidFill>
            <a:ln w="9525">
              <a:solidFill>
                <a:schemeClr val="tx1"/>
              </a:solidFill>
              <a:round/>
              <a:headEnd/>
              <a:tailEnd/>
            </a:ln>
            <a:effectLst/>
          </p:spPr>
          <p:txBody>
            <a:bodyPr wrap="none" anchor="ctr">
              <a:prstTxWarp prst="textNoShape">
                <a:avLst/>
              </a:prstTxWarp>
            </a:bodyPr>
            <a:lstStyle/>
            <a:p>
              <a:endParaRPr lang="en-US"/>
            </a:p>
          </p:txBody>
        </p:sp>
        <p:sp>
          <p:nvSpPr>
            <p:cNvPr id="84" name="Oval 14">
              <a:extLst>
                <a:ext uri="{FF2B5EF4-FFF2-40B4-BE49-F238E27FC236}">
                  <a16:creationId xmlns:a16="http://schemas.microsoft.com/office/drawing/2014/main" id="{6BACC18D-0872-48AA-B5FD-A4060D407AD9}"/>
                </a:ext>
              </a:extLst>
            </p:cNvPr>
            <p:cNvSpPr>
              <a:spLocks noChangeArrowheads="1"/>
            </p:cNvSpPr>
            <p:nvPr/>
          </p:nvSpPr>
          <p:spPr bwMode="auto">
            <a:xfrm>
              <a:off x="6324600" y="4114800"/>
              <a:ext cx="304800" cy="304800"/>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85" name="Rectangle 15">
              <a:extLst>
                <a:ext uri="{FF2B5EF4-FFF2-40B4-BE49-F238E27FC236}">
                  <a16:creationId xmlns:a16="http://schemas.microsoft.com/office/drawing/2014/main" id="{F9CC5465-B673-4248-8224-E6F218E5C7A2}"/>
                </a:ext>
              </a:extLst>
            </p:cNvPr>
            <p:cNvSpPr>
              <a:spLocks noChangeArrowheads="1"/>
            </p:cNvSpPr>
            <p:nvPr/>
          </p:nvSpPr>
          <p:spPr bwMode="auto">
            <a:xfrm>
              <a:off x="1752600" y="4724400"/>
              <a:ext cx="228600" cy="228600"/>
            </a:xfrm>
            <a:prstGeom prst="rect">
              <a:avLst/>
            </a:prstGeom>
            <a:solidFill>
              <a:srgbClr val="0000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86" name="Rectangle 16">
              <a:extLst>
                <a:ext uri="{FF2B5EF4-FFF2-40B4-BE49-F238E27FC236}">
                  <a16:creationId xmlns:a16="http://schemas.microsoft.com/office/drawing/2014/main" id="{A66B0BE5-F9A9-4BD6-80CB-CAF1A3EF0BAC}"/>
                </a:ext>
              </a:extLst>
            </p:cNvPr>
            <p:cNvSpPr>
              <a:spLocks noChangeArrowheads="1"/>
            </p:cNvSpPr>
            <p:nvPr/>
          </p:nvSpPr>
          <p:spPr bwMode="auto">
            <a:xfrm>
              <a:off x="3962400" y="3200400"/>
              <a:ext cx="228600" cy="2286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87" name="Rectangle 17">
              <a:extLst>
                <a:ext uri="{FF2B5EF4-FFF2-40B4-BE49-F238E27FC236}">
                  <a16:creationId xmlns:a16="http://schemas.microsoft.com/office/drawing/2014/main" id="{B2098781-F502-43E5-B35E-AC537512F73A}"/>
                </a:ext>
              </a:extLst>
            </p:cNvPr>
            <p:cNvSpPr>
              <a:spLocks noChangeArrowheads="1"/>
            </p:cNvSpPr>
            <p:nvPr/>
          </p:nvSpPr>
          <p:spPr bwMode="auto">
            <a:xfrm>
              <a:off x="6858000" y="3733800"/>
              <a:ext cx="228600" cy="228600"/>
            </a:xfrm>
            <a:prstGeom prst="rect">
              <a:avLst/>
            </a:prstGeom>
            <a:solidFill>
              <a:srgbClr val="CC00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88" name="Content Placeholder 2">
              <a:extLst>
                <a:ext uri="{FF2B5EF4-FFF2-40B4-BE49-F238E27FC236}">
                  <a16:creationId xmlns:a16="http://schemas.microsoft.com/office/drawing/2014/main" id="{C780082B-97C5-4B81-BC01-7E077FE1892A}"/>
                </a:ext>
              </a:extLst>
            </p:cNvPr>
            <p:cNvSpPr txBox="1">
              <a:spLocks/>
            </p:cNvSpPr>
            <p:nvPr/>
          </p:nvSpPr>
          <p:spPr>
            <a:xfrm>
              <a:off x="228600" y="1709185"/>
              <a:ext cx="8690112" cy="4687956"/>
            </a:xfrm>
            <a:prstGeom prst="rect">
              <a:avLst/>
            </a:prstGeom>
            <a:ln>
              <a:solidFill>
                <a:srgbClr val="008200"/>
              </a:solidFill>
            </a:ln>
          </p:spPr>
          <p:txBody>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42900" indent="-342900">
                <a:buFont typeface="Arial" pitchFamily="34" charset="0"/>
                <a:buChar char="•"/>
              </a:pPr>
              <a:endParaRPr lang="en-US" dirty="0"/>
            </a:p>
            <a:p>
              <a:pPr marL="937260" lvl="1" indent="-342900"/>
              <a:endParaRPr lang="en-US" dirty="0"/>
            </a:p>
            <a:p>
              <a:pPr marL="937260" lvl="1" indent="-342900">
                <a:spcBef>
                  <a:spcPts val="0"/>
                </a:spcBef>
                <a:spcAft>
                  <a:spcPts val="0"/>
                </a:spcAft>
              </a:pPr>
              <a:endParaRPr lang="en-US" dirty="0"/>
            </a:p>
            <a:p>
              <a:pPr marL="342900" indent="-342900">
                <a:spcBef>
                  <a:spcPts val="0"/>
                </a:spcBef>
                <a:spcAft>
                  <a:spcPts val="0"/>
                </a:spcAft>
                <a:buFont typeface="Arial" pitchFamily="34" charset="0"/>
                <a:buChar char="•"/>
              </a:pPr>
              <a:endParaRPr lang="en-US" dirty="0"/>
            </a:p>
          </p:txBody>
        </p:sp>
      </p:grpSp>
      <p:sp>
        <p:nvSpPr>
          <p:cNvPr id="90" name="Speech Bubble: Rectangle with Corners Rounded 5">
            <a:extLst>
              <a:ext uri="{FF2B5EF4-FFF2-40B4-BE49-F238E27FC236}">
                <a16:creationId xmlns:a16="http://schemas.microsoft.com/office/drawing/2014/main" id="{6B94FB0B-6A37-4C14-8B06-504E54E57776}"/>
              </a:ext>
            </a:extLst>
          </p:cNvPr>
          <p:cNvSpPr/>
          <p:nvPr/>
        </p:nvSpPr>
        <p:spPr>
          <a:xfrm>
            <a:off x="5120410" y="3135983"/>
            <a:ext cx="3525540" cy="2123234"/>
          </a:xfrm>
          <a:prstGeom prst="wedgeRoundRectCallout">
            <a:avLst>
              <a:gd name="adj1" fmla="val -68377"/>
              <a:gd name="adj2" fmla="val -42137"/>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600"/>
              </a:spcBef>
              <a:spcAft>
                <a:spcPts val="600"/>
              </a:spcAft>
            </a:pPr>
            <a:r>
              <a:rPr lang="en-AU" sz="1600" dirty="0">
                <a:solidFill>
                  <a:srgbClr val="FF0000"/>
                </a:solidFill>
                <a:latin typeface="Calibri" panose="020F0502020204030204" pitchFamily="34" charset="0"/>
                <a:cs typeface="Calibri" panose="020F0502020204030204" pitchFamily="34" charset="0"/>
              </a:rPr>
              <a:t>Until the last time re-locating the centres, we found the nodes’ colour will not be changed based on the closest centres. </a:t>
            </a:r>
          </a:p>
          <a:p>
            <a:pPr>
              <a:spcBef>
                <a:spcPts val="600"/>
              </a:spcBef>
              <a:spcAft>
                <a:spcPts val="600"/>
              </a:spcAft>
            </a:pPr>
            <a:r>
              <a:rPr lang="en-AU" sz="1600" dirty="0">
                <a:solidFill>
                  <a:srgbClr val="FF0000"/>
                </a:solidFill>
                <a:latin typeface="Calibri" panose="020F0502020204030204" pitchFamily="34" charset="0"/>
                <a:cs typeface="Calibri" panose="020F0502020204030204" pitchFamily="34" charset="0"/>
              </a:rPr>
              <a:t>Now we can consider the three clusters are ‘stable’ and the clustering process has been completed.</a:t>
            </a:r>
          </a:p>
        </p:txBody>
      </p:sp>
      <p:sp>
        <p:nvSpPr>
          <p:cNvPr id="91" name="Slide Number Placeholder 5">
            <a:extLst>
              <a:ext uri="{FF2B5EF4-FFF2-40B4-BE49-F238E27FC236}">
                <a16:creationId xmlns:a16="http://schemas.microsoft.com/office/drawing/2014/main" id="{A5205333-2A50-4987-B994-A8A05409173C}"/>
              </a:ext>
            </a:extLst>
          </p:cNvPr>
          <p:cNvSpPr>
            <a:spLocks noGrp="1"/>
          </p:cNvSpPr>
          <p:nvPr>
            <p:ph type="sldNum" sz="quarter" idx="12"/>
          </p:nvPr>
        </p:nvSpPr>
        <p:spPr>
          <a:xfrm>
            <a:off x="8382000" y="6492875"/>
            <a:ext cx="762000" cy="365125"/>
          </a:xfrm>
        </p:spPr>
        <p:txBody>
          <a:bodyPr/>
          <a:lstStyle/>
          <a:p>
            <a:fld id="{4556B232-9F89-4083-B3BB-DDC8E5903F80}" type="slidenum">
              <a:rPr lang="en-US" smtClean="0"/>
              <a:t>18</a:t>
            </a:fld>
            <a:endParaRPr lang="en-US" dirty="0"/>
          </a:p>
        </p:txBody>
      </p:sp>
    </p:spTree>
    <p:extLst>
      <p:ext uri="{BB962C8B-B14F-4D97-AF65-F5344CB8AC3E}">
        <p14:creationId xmlns:p14="http://schemas.microsoft.com/office/powerpoint/2010/main" val="13966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K-means Clustering in Reality</a:t>
            </a:r>
          </a:p>
        </p:txBody>
      </p:sp>
      <p:sp>
        <p:nvSpPr>
          <p:cNvPr id="6" name="Slide Number Placeholder 5"/>
          <p:cNvSpPr>
            <a:spLocks noGrp="1"/>
          </p:cNvSpPr>
          <p:nvPr>
            <p:ph type="sldNum" sz="quarter" idx="12"/>
          </p:nvPr>
        </p:nvSpPr>
        <p:spPr/>
        <p:txBody>
          <a:bodyPr/>
          <a:lstStyle/>
          <a:p>
            <a:fld id="{4556B232-9F89-4083-B3BB-DDC8E5903F80}" type="slidenum">
              <a:rPr lang="en-US" smtClean="0"/>
              <a:t>19</a:t>
            </a:fld>
            <a:endParaRPr lang="en-US" dirty="0"/>
          </a:p>
        </p:txBody>
      </p:sp>
      <p:pic>
        <p:nvPicPr>
          <p:cNvPr id="7" name="Picture 6">
            <a:extLst>
              <a:ext uri="{FF2B5EF4-FFF2-40B4-BE49-F238E27FC236}">
                <a16:creationId xmlns:a16="http://schemas.microsoft.com/office/drawing/2014/main" id="{B18062A7-92D3-43E7-99CC-2034B036FC37}"/>
              </a:ext>
            </a:extLst>
          </p:cNvPr>
          <p:cNvPicPr>
            <a:picLocks noChangeAspect="1"/>
          </p:cNvPicPr>
          <p:nvPr/>
        </p:nvPicPr>
        <p:blipFill>
          <a:blip r:embed="rId3"/>
          <a:stretch>
            <a:fillRect/>
          </a:stretch>
        </p:blipFill>
        <p:spPr>
          <a:xfrm>
            <a:off x="647700" y="1862616"/>
            <a:ext cx="7848600" cy="4812821"/>
          </a:xfrm>
          <a:prstGeom prst="rect">
            <a:avLst/>
          </a:prstGeom>
        </p:spPr>
      </p:pic>
      <p:sp>
        <p:nvSpPr>
          <p:cNvPr id="8" name="Speech Bubble: Rectangle with Corners Rounded 5">
            <a:extLst>
              <a:ext uri="{FF2B5EF4-FFF2-40B4-BE49-F238E27FC236}">
                <a16:creationId xmlns:a16="http://schemas.microsoft.com/office/drawing/2014/main" id="{1DB3A77C-F7C6-439E-83D0-7C666F2E9B0A}"/>
              </a:ext>
            </a:extLst>
          </p:cNvPr>
          <p:cNvSpPr/>
          <p:nvPr/>
        </p:nvSpPr>
        <p:spPr>
          <a:xfrm>
            <a:off x="4929910" y="5453272"/>
            <a:ext cx="3566390" cy="1207417"/>
          </a:xfrm>
          <a:prstGeom prst="wedgeRoundRectCallout">
            <a:avLst>
              <a:gd name="adj1" fmla="val -59279"/>
              <a:gd name="adj2" fmla="val -56795"/>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600"/>
              </a:spcBef>
              <a:spcAft>
                <a:spcPts val="600"/>
              </a:spcAft>
            </a:pPr>
            <a:r>
              <a:rPr lang="en-AU" sz="1600" b="1" dirty="0">
                <a:solidFill>
                  <a:schemeClr val="tx1"/>
                </a:solidFill>
                <a:latin typeface="Calibri" panose="020F0502020204030204" pitchFamily="34" charset="0"/>
                <a:cs typeface="Calibri" panose="020F0502020204030204" pitchFamily="34" charset="0"/>
              </a:rPr>
              <a:t>These are all the Pizza Hut restaurants in Sydney. If three delivery centres were to be built in Sydney, where do you think they should be located?</a:t>
            </a:r>
          </a:p>
        </p:txBody>
      </p:sp>
    </p:spTree>
    <p:extLst>
      <p:ext uri="{BB962C8B-B14F-4D97-AF65-F5344CB8AC3E}">
        <p14:creationId xmlns:p14="http://schemas.microsoft.com/office/powerpoint/2010/main" val="37794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8153399" cy="1143000"/>
          </a:xfrm>
          <a:ln>
            <a:noFill/>
          </a:ln>
        </p:spPr>
        <p:txBody>
          <a:bodyPr>
            <a:normAutofit/>
          </a:bodyPr>
          <a:lstStyle/>
          <a:p>
            <a:pPr algn="r"/>
            <a:r>
              <a:rPr lang="en-US" sz="3600" b="1" i="1" dirty="0">
                <a:latin typeface="Tahoma" pitchFamily="34" charset="0"/>
                <a:ea typeface="Tahoma" pitchFamily="34" charset="0"/>
                <a:cs typeface="Tahoma" pitchFamily="34" charset="0"/>
              </a:rPr>
              <a:t>Introduction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z="1400" smtClean="0"/>
              <a:t>2</a:t>
            </a:fld>
            <a:endParaRPr lang="en-US" sz="1400" dirty="0"/>
          </a:p>
        </p:txBody>
      </p:sp>
      <p:sp>
        <p:nvSpPr>
          <p:cNvPr id="6" name="Title 1">
            <a:extLst>
              <a:ext uri="{FF2B5EF4-FFF2-40B4-BE49-F238E27FC236}">
                <a16:creationId xmlns:a16="http://schemas.microsoft.com/office/drawing/2014/main" id="{C69D3C55-D903-4295-9F47-0AA673D33C2A}"/>
              </a:ext>
            </a:extLst>
          </p:cNvPr>
          <p:cNvSpPr txBox="1">
            <a:spLocks/>
          </p:cNvSpPr>
          <p:nvPr/>
        </p:nvSpPr>
        <p:spPr>
          <a:xfrm>
            <a:off x="680484" y="3696085"/>
            <a:ext cx="8387315" cy="494915"/>
          </a:xfrm>
          <a:prstGeom prst="rect">
            <a:avLst/>
          </a:prstGeom>
          <a:ln>
            <a:noFill/>
          </a:ln>
        </p:spPr>
        <p:txBody>
          <a:bodyPr vert="horz" lIns="91440" tIns="45720" rIns="91440" bIns="45720" rtlCol="0" anchor="b" anchorCtr="0">
            <a:normAutofit/>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ltLang="zh-CN" sz="1700" b="1" i="1" dirty="0">
                <a:latin typeface="Tahoma" pitchFamily="34" charset="0"/>
                <a:ea typeface="Tahoma" pitchFamily="34" charset="0"/>
                <a:cs typeface="Tahoma" pitchFamily="34" charset="0"/>
              </a:rPr>
              <a:t>Are my customers different?</a:t>
            </a:r>
            <a:endParaRPr lang="en-US" sz="1700" b="1" i="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6698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K-means </a:t>
            </a:r>
            <a:r>
              <a:rPr lang="en-US" altLang="zh-CN" sz="3600" dirty="0"/>
              <a:t>vs. Hierarchical Clustering</a:t>
            </a:r>
            <a:endParaRPr lang="en-US" sz="3600" dirty="0"/>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342900" indent="-342900">
              <a:buFont typeface="Arial" panose="020B0604020202020204" pitchFamily="34" charset="0"/>
              <a:buChar char="•"/>
            </a:pPr>
            <a:r>
              <a:rPr lang="en-US" b="1" dirty="0"/>
              <a:t>Hierarchical clustering </a:t>
            </a:r>
            <a:r>
              <a:rPr lang="en-US" kern="1200" dirty="0">
                <a:solidFill>
                  <a:schemeClr val="dk1"/>
                </a:solidFill>
              </a:rPr>
              <a:t>is suitable for a small dataset (e.g. less than 500 observations) and examining solutions with increasing numbers of clusters. It is easy to observe how clusters are nested.</a:t>
            </a:r>
          </a:p>
          <a:p>
            <a:pPr marL="342900" indent="-342900">
              <a:buFont typeface="Arial" panose="020B0604020202020204" pitchFamily="34" charset="0"/>
              <a:buChar char="•"/>
            </a:pPr>
            <a:r>
              <a:rPr lang="en-US" b="1" i="1" kern="1200" dirty="0"/>
              <a:t>K-</a:t>
            </a:r>
            <a:r>
              <a:rPr lang="en-US" b="1" kern="1200" dirty="0"/>
              <a:t>means clustering </a:t>
            </a:r>
            <a:r>
              <a:rPr lang="en-US" kern="1200" dirty="0"/>
              <a:t>is s</a:t>
            </a:r>
            <a:r>
              <a:rPr lang="en-US" kern="1200" dirty="0">
                <a:solidFill>
                  <a:schemeClr val="dk1"/>
                </a:solidFill>
              </a:rPr>
              <a:t>uitable for a larger dataset and usually the user </a:t>
            </a:r>
            <a:r>
              <a:rPr lang="en-US" kern="1200" dirty="0">
                <a:solidFill>
                  <a:schemeClr val="tx1"/>
                </a:solidFill>
              </a:rPr>
              <a:t>knows how many clusters </a:t>
            </a:r>
            <a:r>
              <a:rPr lang="en-US" kern="1200" dirty="0">
                <a:solidFill>
                  <a:schemeClr val="dk1"/>
                </a:solidFill>
              </a:rPr>
              <a:t>are needed. </a:t>
            </a: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20</a:t>
            </a:fld>
            <a:endParaRPr lang="en-US" dirty="0"/>
          </a:p>
        </p:txBody>
      </p:sp>
      <p:sp>
        <p:nvSpPr>
          <p:cNvPr id="66" name="Rectangle 65">
            <a:extLst>
              <a:ext uri="{FF2B5EF4-FFF2-40B4-BE49-F238E27FC236}">
                <a16:creationId xmlns:a16="http://schemas.microsoft.com/office/drawing/2014/main" id="{59E4484D-1313-4AEB-9765-4B19BFE9E50A}"/>
              </a:ext>
            </a:extLst>
          </p:cNvPr>
          <p:cNvSpPr/>
          <p:nvPr/>
        </p:nvSpPr>
        <p:spPr>
          <a:xfrm>
            <a:off x="660468" y="4699005"/>
            <a:ext cx="2493347" cy="170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endParaRPr>
          </a:p>
        </p:txBody>
      </p:sp>
    </p:spTree>
    <p:extLst>
      <p:ext uri="{BB962C8B-B14F-4D97-AF65-F5344CB8AC3E}">
        <p14:creationId xmlns:p14="http://schemas.microsoft.com/office/powerpoint/2010/main" val="187400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Conclusion and Notes</a:t>
            </a:r>
          </a:p>
        </p:txBody>
      </p:sp>
      <p:sp>
        <p:nvSpPr>
          <p:cNvPr id="3" name="Content Placeholder 2"/>
          <p:cNvSpPr>
            <a:spLocks noGrp="1"/>
          </p:cNvSpPr>
          <p:nvPr>
            <p:ph idx="1"/>
          </p:nvPr>
        </p:nvSpPr>
        <p:spPr/>
        <p:txBody>
          <a:bodyPr/>
          <a:lstStyle/>
          <a:p>
            <a:pPr marL="571500" indent="-571500" algn="just">
              <a:lnSpc>
                <a:spcPct val="100000"/>
              </a:lnSpc>
              <a:buFont typeface="+mj-lt"/>
              <a:buAutoNum type="romanUcPeriod"/>
            </a:pPr>
            <a:r>
              <a:rPr lang="en-AU" dirty="0"/>
              <a:t>This </a:t>
            </a:r>
            <a:r>
              <a:rPr lang="en-US" altLang="zh-CN" dirty="0"/>
              <a:t>week</a:t>
            </a:r>
            <a:r>
              <a:rPr lang="en-AU" dirty="0"/>
              <a:t> helps you understand what data clustering is and how to use it in </a:t>
            </a:r>
            <a:r>
              <a:rPr lang="en-AU" dirty="0" err="1"/>
              <a:t>RapidMiner</a:t>
            </a:r>
            <a:r>
              <a:rPr lang="en-AU" dirty="0"/>
              <a:t>.</a:t>
            </a:r>
            <a:endParaRPr lang="en-US" dirty="0"/>
          </a:p>
          <a:p>
            <a:pPr marL="571500" indent="-571500" algn="just">
              <a:lnSpc>
                <a:spcPct val="100000"/>
              </a:lnSpc>
              <a:buFont typeface="+mj-lt"/>
              <a:buAutoNum type="romanUcPeriod"/>
            </a:pPr>
            <a:r>
              <a:rPr lang="en-AU" dirty="0"/>
              <a:t>You are not required to u</a:t>
            </a:r>
            <a:r>
              <a:rPr lang="en-AU" sz="2400" dirty="0"/>
              <a:t>se MS Excel in this course. </a:t>
            </a:r>
          </a:p>
          <a:p>
            <a:pPr marL="571500" indent="-571500" algn="just">
              <a:lnSpc>
                <a:spcPct val="100000"/>
              </a:lnSpc>
              <a:buFont typeface="+mj-lt"/>
              <a:buAutoNum type="romanUcPeriod"/>
            </a:pPr>
            <a:r>
              <a:rPr lang="en-AU" dirty="0"/>
              <a:t>The content of this week is related to Assignment 2.</a:t>
            </a:r>
            <a:endParaRPr lang="en-AU" sz="2400" dirty="0"/>
          </a:p>
          <a:p>
            <a:pPr marL="571500" indent="-571500" algn="just">
              <a:lnSpc>
                <a:spcPct val="100000"/>
              </a:lnSpc>
              <a:buFont typeface="+mj-lt"/>
              <a:buAutoNum type="romanUcPeriod"/>
            </a:pPr>
            <a:endParaRPr lang="en-US" dirty="0">
              <a:highlight>
                <a:srgbClr val="FFFF00"/>
              </a:highlight>
            </a:endParaRPr>
          </a:p>
        </p:txBody>
      </p:sp>
      <p:sp>
        <p:nvSpPr>
          <p:cNvPr id="6" name="Slide Number Placeholder 5"/>
          <p:cNvSpPr>
            <a:spLocks noGrp="1"/>
          </p:cNvSpPr>
          <p:nvPr>
            <p:ph type="sldNum" sz="quarter" idx="12"/>
          </p:nvPr>
        </p:nvSpPr>
        <p:spPr/>
        <p:txBody>
          <a:bodyPr/>
          <a:lstStyle/>
          <a:p>
            <a:fld id="{4556B232-9F89-4083-B3BB-DDC8E5903F80}" type="slidenum">
              <a:rPr lang="en-US" smtClean="0"/>
              <a:t>21</a:t>
            </a:fld>
            <a:endParaRPr lang="en-US" dirty="0"/>
          </a:p>
        </p:txBody>
      </p:sp>
    </p:spTree>
    <p:extLst>
      <p:ext uri="{BB962C8B-B14F-4D97-AF65-F5344CB8AC3E}">
        <p14:creationId xmlns:p14="http://schemas.microsoft.com/office/powerpoint/2010/main" val="2088593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6" y="2572656"/>
            <a:ext cx="8153399" cy="838200"/>
          </a:xfrm>
          <a:ln>
            <a:noFill/>
          </a:ln>
        </p:spPr>
        <p:txBody>
          <a:bodyPr>
            <a:normAutofit/>
          </a:bodyPr>
          <a:lstStyle/>
          <a:p>
            <a:pPr algn="r"/>
            <a:r>
              <a:rPr lang="en-US" sz="3600" b="1" i="1" dirty="0">
                <a:latin typeface="Tahoma" pitchFamily="34" charset="0"/>
                <a:ea typeface="Tahoma" pitchFamily="34" charset="0"/>
                <a:cs typeface="Tahoma" pitchFamily="34" charset="0"/>
              </a:rPr>
              <a:t>Additional Reading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mtClean="0"/>
              <a:t>22</a:t>
            </a:fld>
            <a:endParaRPr lang="en-US" dirty="0"/>
          </a:p>
        </p:txBody>
      </p:sp>
      <p:sp>
        <p:nvSpPr>
          <p:cNvPr id="6" name="Title 1">
            <a:extLst>
              <a:ext uri="{FF2B5EF4-FFF2-40B4-BE49-F238E27FC236}">
                <a16:creationId xmlns:a16="http://schemas.microsoft.com/office/drawing/2014/main" id="{B00A5D52-D050-45B6-95E8-B0A76A7C280F}"/>
              </a:ext>
            </a:extLst>
          </p:cNvPr>
          <p:cNvSpPr txBox="1">
            <a:spLocks/>
          </p:cNvSpPr>
          <p:nvPr/>
        </p:nvSpPr>
        <p:spPr>
          <a:xfrm>
            <a:off x="745316" y="3648415"/>
            <a:ext cx="8387315" cy="494915"/>
          </a:xfrm>
          <a:prstGeom prst="rect">
            <a:avLst/>
          </a:prstGeom>
          <a:ln>
            <a:noFill/>
          </a:ln>
        </p:spPr>
        <p:txBody>
          <a:bodyPr vert="horz" lIns="91440" tIns="45720" rIns="91440" bIns="45720" rtlCol="0" anchor="b" anchorCtr="0">
            <a:normAutofit fontScale="85000" lnSpcReduction="10000"/>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60000"/>
              </a:lnSpc>
            </a:pPr>
            <a:r>
              <a:rPr lang="en-US" altLang="zh-CN" sz="1700" b="1" i="1" dirty="0">
                <a:latin typeface="Tahoma" pitchFamily="34" charset="0"/>
                <a:ea typeface="Tahoma" pitchFamily="34" charset="0"/>
                <a:cs typeface="Tahoma" pitchFamily="34" charset="0"/>
              </a:rPr>
              <a:t>The following reading is not compulsory and will not be included in any assignment</a:t>
            </a:r>
            <a:endParaRPr lang="en-US" sz="1700" b="1" i="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98463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Unsupervised Learning</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342900" indent="-342900">
              <a:buFont typeface="Arial" panose="020B0604020202020204" pitchFamily="34" charset="0"/>
              <a:buChar char="•"/>
            </a:pPr>
            <a:r>
              <a:rPr lang="en-US" dirty="0"/>
              <a:t>Unsupervised learning application</a:t>
            </a:r>
          </a:p>
          <a:p>
            <a:pPr marL="937260" lvl="1" indent="-342900"/>
            <a:r>
              <a:rPr lang="en-US" dirty="0"/>
              <a:t>The goal is to use the </a:t>
            </a:r>
            <a:r>
              <a:rPr lang="en-US" dirty="0">
                <a:solidFill>
                  <a:srgbClr val="477D59"/>
                </a:solidFill>
              </a:rPr>
              <a:t>variable values </a:t>
            </a:r>
            <a:r>
              <a:rPr lang="en-US" dirty="0"/>
              <a:t>to identify relationships between observations.</a:t>
            </a:r>
          </a:p>
          <a:p>
            <a:pPr marL="937260" lvl="1" indent="-342900"/>
            <a:r>
              <a:rPr lang="en-US" dirty="0"/>
              <a:t>Qualitative assessments, such as how well </a:t>
            </a:r>
            <a:r>
              <a:rPr lang="en-US" dirty="0">
                <a:solidFill>
                  <a:srgbClr val="477D59"/>
                </a:solidFill>
              </a:rPr>
              <a:t>the results match expert judgment</a:t>
            </a:r>
            <a:r>
              <a:rPr lang="en-US" dirty="0"/>
              <a:t>, are used to assess unsupervised learning methods.</a:t>
            </a:r>
          </a:p>
          <a:p>
            <a:pPr lvl="1" indent="0">
              <a:buNone/>
            </a:pPr>
            <a:endParaRPr lang="en-US" dirty="0"/>
          </a:p>
          <a:p>
            <a:pPr marL="937260" lvl="1" indent="-342900"/>
            <a:endParaRPr lang="en-US" dirty="0"/>
          </a:p>
          <a:p>
            <a:pPr marL="342900" indent="-342900"/>
            <a:endParaRPr lang="en-US" dirty="0"/>
          </a:p>
          <a:p>
            <a:pPr marL="342900" indent="-342900"/>
            <a:endParaRPr lang="en-US" dirty="0"/>
          </a:p>
          <a:p>
            <a:pPr marL="937260" lvl="1" indent="-342900"/>
            <a:endParaRPr lang="en-US" dirty="0"/>
          </a:p>
          <a:p>
            <a:pPr marL="937260" lvl="1" indent="-342900">
              <a:spcBef>
                <a:spcPts val="0"/>
              </a:spcBef>
              <a:spcAft>
                <a:spcPts val="0"/>
              </a:spcAft>
            </a:pPr>
            <a:endParaRPr lang="en-US" dirty="0"/>
          </a:p>
          <a:p>
            <a:pPr marL="342900" indent="-342900">
              <a:spcBef>
                <a:spcPts val="0"/>
              </a:spcBef>
              <a:spcAft>
                <a:spcPts val="0"/>
              </a:spcAft>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23</a:t>
            </a:fld>
            <a:endParaRPr lang="en-US" dirty="0"/>
          </a:p>
        </p:txBody>
      </p:sp>
    </p:spTree>
    <p:extLst>
      <p:ext uri="{BB962C8B-B14F-4D97-AF65-F5344CB8AC3E}">
        <p14:creationId xmlns:p14="http://schemas.microsoft.com/office/powerpoint/2010/main" val="1440581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7115" name="Group 91"/>
          <p:cNvGrpSpPr>
            <a:grpSpLocks/>
          </p:cNvGrpSpPr>
          <p:nvPr/>
        </p:nvGrpSpPr>
        <p:grpSpPr bwMode="auto">
          <a:xfrm>
            <a:off x="685800" y="2209801"/>
            <a:ext cx="3344863" cy="1481138"/>
            <a:chOff x="432" y="1200"/>
            <a:chExt cx="2107" cy="933"/>
          </a:xfrm>
        </p:grpSpPr>
        <p:grpSp>
          <p:nvGrpSpPr>
            <p:cNvPr id="1537027" name="Group 3"/>
            <p:cNvGrpSpPr>
              <a:grpSpLocks noChangeAspect="1"/>
            </p:cNvGrpSpPr>
            <p:nvPr/>
          </p:nvGrpSpPr>
          <p:grpSpPr bwMode="auto">
            <a:xfrm>
              <a:off x="432" y="1200"/>
              <a:ext cx="2107" cy="516"/>
              <a:chOff x="2464" y="2296"/>
              <a:chExt cx="2634" cy="646"/>
            </a:xfrm>
          </p:grpSpPr>
          <p:sp>
            <p:nvSpPr>
              <p:cNvPr id="1537028" name="Oval 4"/>
              <p:cNvSpPr>
                <a:spLocks noChangeAspect="1" noChangeArrowheads="1"/>
              </p:cNvSpPr>
              <p:nvPr/>
            </p:nvSpPr>
            <p:spPr bwMode="auto">
              <a:xfrm>
                <a:off x="4564" y="2730"/>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29" name="Oval 5"/>
              <p:cNvSpPr>
                <a:spLocks noChangeAspect="1" noChangeArrowheads="1"/>
              </p:cNvSpPr>
              <p:nvPr/>
            </p:nvSpPr>
            <p:spPr bwMode="auto">
              <a:xfrm>
                <a:off x="4312" y="2842"/>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30" name="Oval 6"/>
              <p:cNvSpPr>
                <a:spLocks noChangeAspect="1" noChangeArrowheads="1"/>
              </p:cNvSpPr>
              <p:nvPr/>
            </p:nvSpPr>
            <p:spPr bwMode="auto">
              <a:xfrm>
                <a:off x="4466" y="285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31" name="Oval 7"/>
              <p:cNvSpPr>
                <a:spLocks noChangeAspect="1" noChangeArrowheads="1"/>
              </p:cNvSpPr>
              <p:nvPr/>
            </p:nvSpPr>
            <p:spPr bwMode="auto">
              <a:xfrm>
                <a:off x="4410" y="2744"/>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32" name="Oval 8"/>
              <p:cNvSpPr>
                <a:spLocks noChangeAspect="1" noChangeArrowheads="1"/>
              </p:cNvSpPr>
              <p:nvPr/>
            </p:nvSpPr>
            <p:spPr bwMode="auto">
              <a:xfrm>
                <a:off x="4326" y="2478"/>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33" name="Oval 9"/>
              <p:cNvSpPr>
                <a:spLocks noChangeAspect="1" noChangeArrowheads="1"/>
              </p:cNvSpPr>
              <p:nvPr/>
            </p:nvSpPr>
            <p:spPr bwMode="auto">
              <a:xfrm>
                <a:off x="4158" y="2422"/>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34" name="Oval 10"/>
              <p:cNvSpPr>
                <a:spLocks noChangeAspect="1" noChangeArrowheads="1"/>
              </p:cNvSpPr>
              <p:nvPr/>
            </p:nvSpPr>
            <p:spPr bwMode="auto">
              <a:xfrm>
                <a:off x="4242" y="229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35" name="Oval 11"/>
              <p:cNvSpPr>
                <a:spLocks noChangeAspect="1" noChangeArrowheads="1"/>
              </p:cNvSpPr>
              <p:nvPr/>
            </p:nvSpPr>
            <p:spPr bwMode="auto">
              <a:xfrm>
                <a:off x="4788" y="271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36" name="Oval 12"/>
              <p:cNvSpPr>
                <a:spLocks noChangeAspect="1" noChangeArrowheads="1"/>
              </p:cNvSpPr>
              <p:nvPr/>
            </p:nvSpPr>
            <p:spPr bwMode="auto">
              <a:xfrm>
                <a:off x="5012" y="2618"/>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37" name="Oval 13"/>
              <p:cNvSpPr>
                <a:spLocks noChangeAspect="1" noChangeArrowheads="1"/>
              </p:cNvSpPr>
              <p:nvPr/>
            </p:nvSpPr>
            <p:spPr bwMode="auto">
              <a:xfrm>
                <a:off x="4788" y="2534"/>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38" name="Oval 14"/>
              <p:cNvSpPr>
                <a:spLocks noChangeAspect="1" noChangeArrowheads="1"/>
              </p:cNvSpPr>
              <p:nvPr/>
            </p:nvSpPr>
            <p:spPr bwMode="auto">
              <a:xfrm flipV="1">
                <a:off x="2870" y="2422"/>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39" name="Oval 15"/>
              <p:cNvSpPr>
                <a:spLocks noChangeAspect="1" noChangeArrowheads="1"/>
              </p:cNvSpPr>
              <p:nvPr/>
            </p:nvSpPr>
            <p:spPr bwMode="auto">
              <a:xfrm flipV="1">
                <a:off x="2618" y="2310"/>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40" name="Oval 16"/>
              <p:cNvSpPr>
                <a:spLocks noChangeAspect="1" noChangeArrowheads="1"/>
              </p:cNvSpPr>
              <p:nvPr/>
            </p:nvSpPr>
            <p:spPr bwMode="auto">
              <a:xfrm flipV="1">
                <a:off x="2772" y="229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41" name="Oval 17"/>
              <p:cNvSpPr>
                <a:spLocks noChangeAspect="1" noChangeArrowheads="1"/>
              </p:cNvSpPr>
              <p:nvPr/>
            </p:nvSpPr>
            <p:spPr bwMode="auto">
              <a:xfrm flipV="1">
                <a:off x="2716" y="2408"/>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42" name="Oval 18"/>
              <p:cNvSpPr>
                <a:spLocks noChangeAspect="1" noChangeArrowheads="1"/>
              </p:cNvSpPr>
              <p:nvPr/>
            </p:nvSpPr>
            <p:spPr bwMode="auto">
              <a:xfrm flipV="1">
                <a:off x="2632" y="2674"/>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43" name="Oval 19"/>
              <p:cNvSpPr>
                <a:spLocks noChangeAspect="1" noChangeArrowheads="1"/>
              </p:cNvSpPr>
              <p:nvPr/>
            </p:nvSpPr>
            <p:spPr bwMode="auto">
              <a:xfrm flipV="1">
                <a:off x="2464" y="2730"/>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44" name="Oval 20"/>
              <p:cNvSpPr>
                <a:spLocks noChangeAspect="1" noChangeArrowheads="1"/>
              </p:cNvSpPr>
              <p:nvPr/>
            </p:nvSpPr>
            <p:spPr bwMode="auto">
              <a:xfrm flipV="1">
                <a:off x="2548" y="285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45" name="Oval 21"/>
              <p:cNvSpPr>
                <a:spLocks noChangeAspect="1" noChangeArrowheads="1"/>
              </p:cNvSpPr>
              <p:nvPr/>
            </p:nvSpPr>
            <p:spPr bwMode="auto">
              <a:xfrm flipV="1">
                <a:off x="3094" y="243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46" name="Oval 22"/>
              <p:cNvSpPr>
                <a:spLocks noChangeAspect="1" noChangeArrowheads="1"/>
              </p:cNvSpPr>
              <p:nvPr/>
            </p:nvSpPr>
            <p:spPr bwMode="auto">
              <a:xfrm flipV="1">
                <a:off x="3318" y="2534"/>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47" name="Oval 23"/>
              <p:cNvSpPr>
                <a:spLocks noChangeAspect="1" noChangeArrowheads="1"/>
              </p:cNvSpPr>
              <p:nvPr/>
            </p:nvSpPr>
            <p:spPr bwMode="auto">
              <a:xfrm flipV="1">
                <a:off x="3094" y="2618"/>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1537111" name="Rectangle 87"/>
            <p:cNvSpPr>
              <a:spLocks noChangeArrowheads="1"/>
            </p:cNvSpPr>
            <p:nvPr/>
          </p:nvSpPr>
          <p:spPr bwMode="auto">
            <a:xfrm>
              <a:off x="624" y="1920"/>
              <a:ext cx="1680"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1600" b="0" dirty="0">
                  <a:latin typeface="Times New Roman" charset="0"/>
                  <a:cs typeface="Times New Roman" charset="0"/>
                </a:rPr>
                <a:t>How many clusters are there?</a:t>
              </a:r>
              <a:endParaRPr lang="en-US" sz="1600" b="0" dirty="0">
                <a:latin typeface="Times New Roman" charset="0"/>
              </a:endParaRPr>
            </a:p>
          </p:txBody>
        </p:sp>
      </p:grpSp>
      <p:grpSp>
        <p:nvGrpSpPr>
          <p:cNvPr id="1537118" name="Group 94"/>
          <p:cNvGrpSpPr>
            <a:grpSpLocks/>
          </p:cNvGrpSpPr>
          <p:nvPr/>
        </p:nvGrpSpPr>
        <p:grpSpPr bwMode="auto">
          <a:xfrm>
            <a:off x="4960938" y="4419600"/>
            <a:ext cx="3344862" cy="1371600"/>
            <a:chOff x="3125" y="2592"/>
            <a:chExt cx="2107" cy="864"/>
          </a:xfrm>
        </p:grpSpPr>
        <p:grpSp>
          <p:nvGrpSpPr>
            <p:cNvPr id="1537090" name="Group 66"/>
            <p:cNvGrpSpPr>
              <a:grpSpLocks/>
            </p:cNvGrpSpPr>
            <p:nvPr/>
          </p:nvGrpSpPr>
          <p:grpSpPr bwMode="auto">
            <a:xfrm>
              <a:off x="3125" y="2592"/>
              <a:ext cx="2107" cy="518"/>
              <a:chOff x="3125" y="2592"/>
              <a:chExt cx="2107" cy="518"/>
            </a:xfrm>
          </p:grpSpPr>
          <p:sp>
            <p:nvSpPr>
              <p:cNvPr id="1537091" name="AutoShape 67"/>
              <p:cNvSpPr>
                <a:spLocks noChangeAspect="1" noChangeArrowheads="1"/>
              </p:cNvSpPr>
              <p:nvPr/>
            </p:nvSpPr>
            <p:spPr bwMode="auto">
              <a:xfrm>
                <a:off x="4805" y="2940"/>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92" name="AutoShape 68"/>
              <p:cNvSpPr>
                <a:spLocks noChangeAspect="1" noChangeArrowheads="1"/>
              </p:cNvSpPr>
              <p:nvPr/>
            </p:nvSpPr>
            <p:spPr bwMode="auto">
              <a:xfrm>
                <a:off x="4603" y="3030"/>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93" name="AutoShape 69"/>
              <p:cNvSpPr>
                <a:spLocks noChangeAspect="1" noChangeArrowheads="1"/>
              </p:cNvSpPr>
              <p:nvPr/>
            </p:nvSpPr>
            <p:spPr bwMode="auto">
              <a:xfrm>
                <a:off x="4726" y="3041"/>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94" name="AutoShape 70"/>
              <p:cNvSpPr>
                <a:spLocks noChangeAspect="1" noChangeArrowheads="1"/>
              </p:cNvSpPr>
              <p:nvPr/>
            </p:nvSpPr>
            <p:spPr bwMode="auto">
              <a:xfrm>
                <a:off x="4682" y="2951"/>
                <a:ext cx="68"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95" name="AutoShape 71"/>
              <p:cNvSpPr>
                <a:spLocks noChangeAspect="1" noChangeArrowheads="1"/>
              </p:cNvSpPr>
              <p:nvPr/>
            </p:nvSpPr>
            <p:spPr bwMode="auto">
              <a:xfrm>
                <a:off x="4614" y="2738"/>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96" name="AutoShape 72"/>
              <p:cNvSpPr>
                <a:spLocks noChangeAspect="1" noChangeArrowheads="1"/>
              </p:cNvSpPr>
              <p:nvPr/>
            </p:nvSpPr>
            <p:spPr bwMode="auto">
              <a:xfrm>
                <a:off x="4480" y="2693"/>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97" name="AutoShape 73"/>
              <p:cNvSpPr>
                <a:spLocks noChangeAspect="1" noChangeArrowheads="1"/>
              </p:cNvSpPr>
              <p:nvPr/>
            </p:nvSpPr>
            <p:spPr bwMode="auto">
              <a:xfrm>
                <a:off x="4547" y="2592"/>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98" name="AutoShape 74"/>
              <p:cNvSpPr>
                <a:spLocks noChangeAspect="1" noChangeArrowheads="1"/>
              </p:cNvSpPr>
              <p:nvPr/>
            </p:nvSpPr>
            <p:spPr bwMode="auto">
              <a:xfrm>
                <a:off x="4984" y="2929"/>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99" name="AutoShape 75"/>
              <p:cNvSpPr>
                <a:spLocks noChangeAspect="1" noChangeArrowheads="1"/>
              </p:cNvSpPr>
              <p:nvPr/>
            </p:nvSpPr>
            <p:spPr bwMode="auto">
              <a:xfrm>
                <a:off x="5163" y="2850"/>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100" name="AutoShape 76"/>
              <p:cNvSpPr>
                <a:spLocks noChangeAspect="1" noChangeArrowheads="1"/>
              </p:cNvSpPr>
              <p:nvPr/>
            </p:nvSpPr>
            <p:spPr bwMode="auto">
              <a:xfrm>
                <a:off x="4984" y="2783"/>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101" name="AutoShape 77"/>
              <p:cNvSpPr>
                <a:spLocks noChangeAspect="1" noChangeArrowheads="1"/>
              </p:cNvSpPr>
              <p:nvPr/>
            </p:nvSpPr>
            <p:spPr bwMode="auto">
              <a:xfrm flipV="1">
                <a:off x="3450" y="2693"/>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102" name="AutoShape 78"/>
              <p:cNvSpPr>
                <a:spLocks noChangeAspect="1" noChangeArrowheads="1"/>
              </p:cNvSpPr>
              <p:nvPr/>
            </p:nvSpPr>
            <p:spPr bwMode="auto">
              <a:xfrm flipV="1">
                <a:off x="3248" y="2603"/>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103" name="AutoShape 79"/>
              <p:cNvSpPr>
                <a:spLocks noChangeAspect="1" noChangeArrowheads="1"/>
              </p:cNvSpPr>
              <p:nvPr/>
            </p:nvSpPr>
            <p:spPr bwMode="auto">
              <a:xfrm flipV="1">
                <a:off x="3371" y="2592"/>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104" name="AutoShape 80"/>
              <p:cNvSpPr>
                <a:spLocks noChangeAspect="1" noChangeArrowheads="1"/>
              </p:cNvSpPr>
              <p:nvPr/>
            </p:nvSpPr>
            <p:spPr bwMode="auto">
              <a:xfrm flipV="1">
                <a:off x="3327" y="2682"/>
                <a:ext cx="68"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105" name="AutoShape 81"/>
              <p:cNvSpPr>
                <a:spLocks noChangeAspect="1" noChangeArrowheads="1"/>
              </p:cNvSpPr>
              <p:nvPr/>
            </p:nvSpPr>
            <p:spPr bwMode="auto">
              <a:xfrm flipV="1">
                <a:off x="3259" y="2895"/>
                <a:ext cx="69" cy="69"/>
              </a:xfrm>
              <a:prstGeom prst="flowChartExtract">
                <a:avLst/>
              </a:prstGeom>
              <a:solidFill>
                <a:srgbClr val="3366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106" name="AutoShape 82"/>
              <p:cNvSpPr>
                <a:spLocks noChangeAspect="1" noChangeArrowheads="1"/>
              </p:cNvSpPr>
              <p:nvPr/>
            </p:nvSpPr>
            <p:spPr bwMode="auto">
              <a:xfrm flipV="1">
                <a:off x="3125" y="2940"/>
                <a:ext cx="69" cy="69"/>
              </a:xfrm>
              <a:prstGeom prst="flowChartExtract">
                <a:avLst/>
              </a:prstGeom>
              <a:solidFill>
                <a:srgbClr val="3366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107" name="AutoShape 83"/>
              <p:cNvSpPr>
                <a:spLocks noChangeAspect="1" noChangeArrowheads="1"/>
              </p:cNvSpPr>
              <p:nvPr/>
            </p:nvSpPr>
            <p:spPr bwMode="auto">
              <a:xfrm flipV="1">
                <a:off x="3192" y="3041"/>
                <a:ext cx="69" cy="69"/>
              </a:xfrm>
              <a:prstGeom prst="flowChartExtract">
                <a:avLst/>
              </a:prstGeom>
              <a:solidFill>
                <a:srgbClr val="3366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108" name="AutoShape 84"/>
              <p:cNvSpPr>
                <a:spLocks noChangeAspect="1" noChangeArrowheads="1"/>
              </p:cNvSpPr>
              <p:nvPr/>
            </p:nvSpPr>
            <p:spPr bwMode="auto">
              <a:xfrm flipV="1">
                <a:off x="3629" y="2704"/>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109" name="AutoShape 85"/>
              <p:cNvSpPr>
                <a:spLocks noChangeAspect="1" noChangeArrowheads="1"/>
              </p:cNvSpPr>
              <p:nvPr/>
            </p:nvSpPr>
            <p:spPr bwMode="auto">
              <a:xfrm flipV="1">
                <a:off x="3808" y="2783"/>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110" name="AutoShape 86"/>
              <p:cNvSpPr>
                <a:spLocks noChangeAspect="1" noChangeArrowheads="1"/>
              </p:cNvSpPr>
              <p:nvPr/>
            </p:nvSpPr>
            <p:spPr bwMode="auto">
              <a:xfrm flipV="1">
                <a:off x="3629" y="2850"/>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1537112" name="Rectangle 88"/>
            <p:cNvSpPr>
              <a:spLocks noChangeArrowheads="1"/>
            </p:cNvSpPr>
            <p:nvPr/>
          </p:nvSpPr>
          <p:spPr bwMode="auto">
            <a:xfrm>
              <a:off x="3413" y="3244"/>
              <a:ext cx="144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600" b="0" dirty="0">
                  <a:latin typeface="Times New Roman" charset="0"/>
                  <a:cs typeface="Times New Roman" charset="0"/>
                </a:rPr>
                <a:t>Four Clusters</a:t>
              </a:r>
              <a:r>
                <a:rPr lang="en-US" sz="1600" b="0" dirty="0">
                  <a:latin typeface="Times New Roman" charset="0"/>
                </a:rPr>
                <a:t> </a:t>
              </a:r>
            </a:p>
          </p:txBody>
        </p:sp>
      </p:grpSp>
      <p:grpSp>
        <p:nvGrpSpPr>
          <p:cNvPr id="1537117" name="Group 93"/>
          <p:cNvGrpSpPr>
            <a:grpSpLocks/>
          </p:cNvGrpSpPr>
          <p:nvPr/>
        </p:nvGrpSpPr>
        <p:grpSpPr bwMode="auto">
          <a:xfrm>
            <a:off x="685800" y="4419600"/>
            <a:ext cx="3344863" cy="1371600"/>
            <a:chOff x="432" y="2592"/>
            <a:chExt cx="2107" cy="864"/>
          </a:xfrm>
        </p:grpSpPr>
        <p:grpSp>
          <p:nvGrpSpPr>
            <p:cNvPr id="1537069" name="Group 45"/>
            <p:cNvGrpSpPr>
              <a:grpSpLocks/>
            </p:cNvGrpSpPr>
            <p:nvPr/>
          </p:nvGrpSpPr>
          <p:grpSpPr bwMode="auto">
            <a:xfrm>
              <a:off x="432" y="2592"/>
              <a:ext cx="2107" cy="516"/>
              <a:chOff x="432" y="2592"/>
              <a:chExt cx="2107" cy="516"/>
            </a:xfrm>
          </p:grpSpPr>
          <p:sp>
            <p:nvSpPr>
              <p:cNvPr id="1537070" name="AutoShape 46"/>
              <p:cNvSpPr>
                <a:spLocks noChangeAspect="1" noChangeArrowheads="1"/>
              </p:cNvSpPr>
              <p:nvPr/>
            </p:nvSpPr>
            <p:spPr bwMode="auto">
              <a:xfrm>
                <a:off x="2112" y="2939"/>
                <a:ext cx="69" cy="68"/>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71" name="AutoShape 47"/>
              <p:cNvSpPr>
                <a:spLocks noChangeAspect="1" noChangeArrowheads="1"/>
              </p:cNvSpPr>
              <p:nvPr/>
            </p:nvSpPr>
            <p:spPr bwMode="auto">
              <a:xfrm>
                <a:off x="1910" y="3028"/>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72" name="AutoShape 48"/>
              <p:cNvSpPr>
                <a:spLocks noChangeAspect="1" noChangeArrowheads="1"/>
              </p:cNvSpPr>
              <p:nvPr/>
            </p:nvSpPr>
            <p:spPr bwMode="auto">
              <a:xfrm>
                <a:off x="2033" y="3039"/>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73" name="AutoShape 49"/>
              <p:cNvSpPr>
                <a:spLocks noChangeAspect="1" noChangeArrowheads="1"/>
              </p:cNvSpPr>
              <p:nvPr/>
            </p:nvSpPr>
            <p:spPr bwMode="auto">
              <a:xfrm>
                <a:off x="1989" y="2950"/>
                <a:ext cx="68"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74" name="AutoShape 50"/>
              <p:cNvSpPr>
                <a:spLocks noChangeAspect="1" noChangeArrowheads="1"/>
              </p:cNvSpPr>
              <p:nvPr/>
            </p:nvSpPr>
            <p:spPr bwMode="auto">
              <a:xfrm>
                <a:off x="1921" y="2737"/>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75" name="AutoShape 51"/>
              <p:cNvSpPr>
                <a:spLocks noChangeAspect="1" noChangeArrowheads="1"/>
              </p:cNvSpPr>
              <p:nvPr/>
            </p:nvSpPr>
            <p:spPr bwMode="auto">
              <a:xfrm>
                <a:off x="1787" y="2693"/>
                <a:ext cx="69" cy="68"/>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76" name="AutoShape 52"/>
              <p:cNvSpPr>
                <a:spLocks noChangeAspect="1" noChangeArrowheads="1"/>
              </p:cNvSpPr>
              <p:nvPr/>
            </p:nvSpPr>
            <p:spPr bwMode="auto">
              <a:xfrm>
                <a:off x="1854" y="2592"/>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77" name="AutoShape 53"/>
              <p:cNvSpPr>
                <a:spLocks noChangeAspect="1" noChangeArrowheads="1"/>
              </p:cNvSpPr>
              <p:nvPr/>
            </p:nvSpPr>
            <p:spPr bwMode="auto">
              <a:xfrm>
                <a:off x="2291" y="2927"/>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78" name="AutoShape 54"/>
              <p:cNvSpPr>
                <a:spLocks noChangeAspect="1" noChangeArrowheads="1"/>
              </p:cNvSpPr>
              <p:nvPr/>
            </p:nvSpPr>
            <p:spPr bwMode="auto">
              <a:xfrm>
                <a:off x="2470" y="2849"/>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79" name="AutoShape 55"/>
              <p:cNvSpPr>
                <a:spLocks noChangeAspect="1" noChangeArrowheads="1"/>
              </p:cNvSpPr>
              <p:nvPr/>
            </p:nvSpPr>
            <p:spPr bwMode="auto">
              <a:xfrm>
                <a:off x="2291" y="2782"/>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80" name="Rectangle 56"/>
              <p:cNvSpPr>
                <a:spLocks noChangeAspect="1" noChangeArrowheads="1"/>
              </p:cNvSpPr>
              <p:nvPr/>
            </p:nvSpPr>
            <p:spPr bwMode="auto">
              <a:xfrm flipV="1">
                <a:off x="757" y="2693"/>
                <a:ext cx="69" cy="68"/>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81" name="Rectangle 57"/>
              <p:cNvSpPr>
                <a:spLocks noChangeAspect="1" noChangeArrowheads="1"/>
              </p:cNvSpPr>
              <p:nvPr/>
            </p:nvSpPr>
            <p:spPr bwMode="auto">
              <a:xfrm flipV="1">
                <a:off x="555" y="2603"/>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82" name="Rectangle 58"/>
              <p:cNvSpPr>
                <a:spLocks noChangeAspect="1" noChangeArrowheads="1"/>
              </p:cNvSpPr>
              <p:nvPr/>
            </p:nvSpPr>
            <p:spPr bwMode="auto">
              <a:xfrm flipV="1">
                <a:off x="678" y="2592"/>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83" name="Rectangle 59"/>
              <p:cNvSpPr>
                <a:spLocks noChangeAspect="1" noChangeArrowheads="1"/>
              </p:cNvSpPr>
              <p:nvPr/>
            </p:nvSpPr>
            <p:spPr bwMode="auto">
              <a:xfrm flipV="1">
                <a:off x="634" y="2681"/>
                <a:ext cx="68"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84" name="Rectangle 60"/>
              <p:cNvSpPr>
                <a:spLocks noChangeAspect="1" noChangeArrowheads="1"/>
              </p:cNvSpPr>
              <p:nvPr/>
            </p:nvSpPr>
            <p:spPr bwMode="auto">
              <a:xfrm flipV="1">
                <a:off x="566" y="2894"/>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85" name="Rectangle 61"/>
              <p:cNvSpPr>
                <a:spLocks noChangeAspect="1" noChangeArrowheads="1"/>
              </p:cNvSpPr>
              <p:nvPr/>
            </p:nvSpPr>
            <p:spPr bwMode="auto">
              <a:xfrm flipV="1">
                <a:off x="432" y="2939"/>
                <a:ext cx="69" cy="68"/>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86" name="Rectangle 62"/>
              <p:cNvSpPr>
                <a:spLocks noChangeAspect="1" noChangeArrowheads="1"/>
              </p:cNvSpPr>
              <p:nvPr/>
            </p:nvSpPr>
            <p:spPr bwMode="auto">
              <a:xfrm flipV="1">
                <a:off x="499" y="3039"/>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87" name="Rectangle 63"/>
              <p:cNvSpPr>
                <a:spLocks noChangeAspect="1" noChangeArrowheads="1"/>
              </p:cNvSpPr>
              <p:nvPr/>
            </p:nvSpPr>
            <p:spPr bwMode="auto">
              <a:xfrm flipV="1">
                <a:off x="936" y="2704"/>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88" name="Rectangle 64"/>
              <p:cNvSpPr>
                <a:spLocks noChangeAspect="1" noChangeArrowheads="1"/>
              </p:cNvSpPr>
              <p:nvPr/>
            </p:nvSpPr>
            <p:spPr bwMode="auto">
              <a:xfrm flipV="1">
                <a:off x="1115" y="2782"/>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89" name="Rectangle 65"/>
              <p:cNvSpPr>
                <a:spLocks noChangeAspect="1" noChangeArrowheads="1"/>
              </p:cNvSpPr>
              <p:nvPr/>
            </p:nvSpPr>
            <p:spPr bwMode="auto">
              <a:xfrm flipV="1">
                <a:off x="936" y="2849"/>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1537113" name="Rectangle 89"/>
            <p:cNvSpPr>
              <a:spLocks noChangeArrowheads="1"/>
            </p:cNvSpPr>
            <p:nvPr/>
          </p:nvSpPr>
          <p:spPr bwMode="auto">
            <a:xfrm>
              <a:off x="624" y="3244"/>
              <a:ext cx="144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600" b="0" dirty="0">
                  <a:latin typeface="Times New Roman" charset="0"/>
                  <a:cs typeface="Times New Roman" charset="0"/>
                </a:rPr>
                <a:t>Two Clusters</a:t>
              </a:r>
              <a:r>
                <a:rPr lang="en-US" sz="1600" b="0" dirty="0">
                  <a:latin typeface="Times New Roman" charset="0"/>
                </a:rPr>
                <a:t> </a:t>
              </a:r>
            </a:p>
          </p:txBody>
        </p:sp>
      </p:grpSp>
      <p:grpSp>
        <p:nvGrpSpPr>
          <p:cNvPr id="1537116" name="Group 92"/>
          <p:cNvGrpSpPr>
            <a:grpSpLocks/>
          </p:cNvGrpSpPr>
          <p:nvPr/>
        </p:nvGrpSpPr>
        <p:grpSpPr bwMode="auto">
          <a:xfrm>
            <a:off x="4960938" y="2209800"/>
            <a:ext cx="3344862" cy="1479550"/>
            <a:chOff x="3125" y="1200"/>
            <a:chExt cx="2107" cy="932"/>
          </a:xfrm>
        </p:grpSpPr>
        <p:grpSp>
          <p:nvGrpSpPr>
            <p:cNvPr id="1537048" name="Group 24"/>
            <p:cNvGrpSpPr>
              <a:grpSpLocks/>
            </p:cNvGrpSpPr>
            <p:nvPr/>
          </p:nvGrpSpPr>
          <p:grpSpPr bwMode="auto">
            <a:xfrm>
              <a:off x="3125" y="1200"/>
              <a:ext cx="2107" cy="518"/>
              <a:chOff x="3125" y="1200"/>
              <a:chExt cx="2107" cy="518"/>
            </a:xfrm>
          </p:grpSpPr>
          <p:sp>
            <p:nvSpPr>
              <p:cNvPr id="1537049" name="AutoShape 25"/>
              <p:cNvSpPr>
                <a:spLocks noChangeAspect="1" noChangeArrowheads="1"/>
              </p:cNvSpPr>
              <p:nvPr/>
            </p:nvSpPr>
            <p:spPr bwMode="auto">
              <a:xfrm>
                <a:off x="4805" y="1548"/>
                <a:ext cx="69" cy="69"/>
              </a:xfrm>
              <a:prstGeom prst="diamond">
                <a:avLst/>
              </a:prstGeom>
              <a:solidFill>
                <a:srgbClr val="FF99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50" name="AutoShape 26"/>
              <p:cNvSpPr>
                <a:spLocks noChangeAspect="1" noChangeArrowheads="1"/>
              </p:cNvSpPr>
              <p:nvPr/>
            </p:nvSpPr>
            <p:spPr bwMode="auto">
              <a:xfrm>
                <a:off x="4603" y="1638"/>
                <a:ext cx="69" cy="69"/>
              </a:xfrm>
              <a:prstGeom prst="diamond">
                <a:avLst/>
              </a:prstGeom>
              <a:solidFill>
                <a:srgbClr val="FF99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51" name="AutoShape 27"/>
              <p:cNvSpPr>
                <a:spLocks noChangeAspect="1" noChangeArrowheads="1"/>
              </p:cNvSpPr>
              <p:nvPr/>
            </p:nvSpPr>
            <p:spPr bwMode="auto">
              <a:xfrm>
                <a:off x="4726" y="1649"/>
                <a:ext cx="69" cy="69"/>
              </a:xfrm>
              <a:prstGeom prst="diamond">
                <a:avLst/>
              </a:prstGeom>
              <a:solidFill>
                <a:srgbClr val="FF99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52" name="AutoShape 28"/>
              <p:cNvSpPr>
                <a:spLocks noChangeAspect="1" noChangeArrowheads="1"/>
              </p:cNvSpPr>
              <p:nvPr/>
            </p:nvSpPr>
            <p:spPr bwMode="auto">
              <a:xfrm>
                <a:off x="4682" y="1559"/>
                <a:ext cx="68" cy="69"/>
              </a:xfrm>
              <a:prstGeom prst="diamond">
                <a:avLst/>
              </a:prstGeom>
              <a:solidFill>
                <a:srgbClr val="FF99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53" name="AutoShape 29"/>
              <p:cNvSpPr>
                <a:spLocks noChangeAspect="1" noChangeArrowheads="1"/>
              </p:cNvSpPr>
              <p:nvPr/>
            </p:nvSpPr>
            <p:spPr bwMode="auto">
              <a:xfrm>
                <a:off x="4614" y="1346"/>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54" name="AutoShape 30"/>
              <p:cNvSpPr>
                <a:spLocks noChangeAspect="1" noChangeArrowheads="1"/>
              </p:cNvSpPr>
              <p:nvPr/>
            </p:nvSpPr>
            <p:spPr bwMode="auto">
              <a:xfrm>
                <a:off x="4480" y="1301"/>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55" name="AutoShape 31"/>
              <p:cNvSpPr>
                <a:spLocks noChangeAspect="1" noChangeArrowheads="1"/>
              </p:cNvSpPr>
              <p:nvPr/>
            </p:nvSpPr>
            <p:spPr bwMode="auto">
              <a:xfrm>
                <a:off x="4547" y="1200"/>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56" name="Rectangle 32"/>
              <p:cNvSpPr>
                <a:spLocks noChangeAspect="1" noChangeArrowheads="1"/>
              </p:cNvSpPr>
              <p:nvPr/>
            </p:nvSpPr>
            <p:spPr bwMode="auto">
              <a:xfrm>
                <a:off x="4984" y="1537"/>
                <a:ext cx="69" cy="69"/>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57" name="Rectangle 33"/>
              <p:cNvSpPr>
                <a:spLocks noChangeAspect="1" noChangeArrowheads="1"/>
              </p:cNvSpPr>
              <p:nvPr/>
            </p:nvSpPr>
            <p:spPr bwMode="auto">
              <a:xfrm>
                <a:off x="5163" y="1458"/>
                <a:ext cx="69" cy="69"/>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58" name="Rectangle 34"/>
              <p:cNvSpPr>
                <a:spLocks noChangeAspect="1" noChangeArrowheads="1"/>
              </p:cNvSpPr>
              <p:nvPr/>
            </p:nvSpPr>
            <p:spPr bwMode="auto">
              <a:xfrm>
                <a:off x="4984" y="1391"/>
                <a:ext cx="69" cy="69"/>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59" name="AutoShape 35"/>
              <p:cNvSpPr>
                <a:spLocks noChangeAspect="1" noChangeArrowheads="1"/>
              </p:cNvSpPr>
              <p:nvPr/>
            </p:nvSpPr>
            <p:spPr bwMode="auto">
              <a:xfrm flipV="1">
                <a:off x="3450" y="1301"/>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60" name="AutoShape 36"/>
              <p:cNvSpPr>
                <a:spLocks noChangeAspect="1" noChangeArrowheads="1"/>
              </p:cNvSpPr>
              <p:nvPr/>
            </p:nvSpPr>
            <p:spPr bwMode="auto">
              <a:xfrm flipV="1">
                <a:off x="3248" y="1211"/>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61" name="AutoShape 37"/>
              <p:cNvSpPr>
                <a:spLocks noChangeAspect="1" noChangeArrowheads="1"/>
              </p:cNvSpPr>
              <p:nvPr/>
            </p:nvSpPr>
            <p:spPr bwMode="auto">
              <a:xfrm flipV="1">
                <a:off x="3371" y="1200"/>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62" name="AutoShape 38"/>
              <p:cNvSpPr>
                <a:spLocks noChangeAspect="1" noChangeArrowheads="1"/>
              </p:cNvSpPr>
              <p:nvPr/>
            </p:nvSpPr>
            <p:spPr bwMode="auto">
              <a:xfrm flipV="1">
                <a:off x="3327" y="1290"/>
                <a:ext cx="68"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63" name="AutoShape 39"/>
              <p:cNvSpPr>
                <a:spLocks noChangeAspect="1" noChangeArrowheads="1"/>
              </p:cNvSpPr>
              <p:nvPr/>
            </p:nvSpPr>
            <p:spPr bwMode="auto">
              <a:xfrm flipV="1">
                <a:off x="3259" y="1503"/>
                <a:ext cx="69" cy="69"/>
              </a:xfrm>
              <a:prstGeom prst="triangle">
                <a:avLst>
                  <a:gd name="adj" fmla="val 50000"/>
                </a:avLst>
              </a:prstGeom>
              <a:solidFill>
                <a:srgbClr val="00FF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64" name="AutoShape 40"/>
              <p:cNvSpPr>
                <a:spLocks noChangeAspect="1" noChangeArrowheads="1"/>
              </p:cNvSpPr>
              <p:nvPr/>
            </p:nvSpPr>
            <p:spPr bwMode="auto">
              <a:xfrm flipV="1">
                <a:off x="3125" y="1548"/>
                <a:ext cx="69" cy="69"/>
              </a:xfrm>
              <a:prstGeom prst="triangle">
                <a:avLst>
                  <a:gd name="adj" fmla="val 50000"/>
                </a:avLst>
              </a:prstGeom>
              <a:solidFill>
                <a:srgbClr val="00FF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65" name="AutoShape 41"/>
              <p:cNvSpPr>
                <a:spLocks noChangeAspect="1" noChangeArrowheads="1"/>
              </p:cNvSpPr>
              <p:nvPr/>
            </p:nvSpPr>
            <p:spPr bwMode="auto">
              <a:xfrm flipV="1">
                <a:off x="3192" y="1649"/>
                <a:ext cx="69" cy="69"/>
              </a:xfrm>
              <a:prstGeom prst="triangle">
                <a:avLst>
                  <a:gd name="adj" fmla="val 50000"/>
                </a:avLst>
              </a:prstGeom>
              <a:solidFill>
                <a:srgbClr val="00FF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66" name="Oval 42"/>
              <p:cNvSpPr>
                <a:spLocks noChangeAspect="1" noChangeArrowheads="1"/>
              </p:cNvSpPr>
              <p:nvPr/>
            </p:nvSpPr>
            <p:spPr bwMode="auto">
              <a:xfrm flipV="1">
                <a:off x="3629" y="1312"/>
                <a:ext cx="69" cy="69"/>
              </a:xfrm>
              <a:prstGeom prst="ellipse">
                <a:avLst/>
              </a:prstGeom>
              <a:solidFill>
                <a:srgbClr val="00FFFF"/>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67" name="Oval 43"/>
              <p:cNvSpPr>
                <a:spLocks noChangeAspect="1" noChangeArrowheads="1"/>
              </p:cNvSpPr>
              <p:nvPr/>
            </p:nvSpPr>
            <p:spPr bwMode="auto">
              <a:xfrm flipV="1">
                <a:off x="3808" y="1391"/>
                <a:ext cx="69" cy="69"/>
              </a:xfrm>
              <a:prstGeom prst="ellipse">
                <a:avLst/>
              </a:prstGeom>
              <a:solidFill>
                <a:srgbClr val="00FFFF"/>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7068" name="Oval 44"/>
              <p:cNvSpPr>
                <a:spLocks noChangeAspect="1" noChangeArrowheads="1"/>
              </p:cNvSpPr>
              <p:nvPr/>
            </p:nvSpPr>
            <p:spPr bwMode="auto">
              <a:xfrm flipV="1">
                <a:off x="3629" y="1458"/>
                <a:ext cx="69" cy="69"/>
              </a:xfrm>
              <a:prstGeom prst="ellipse">
                <a:avLst/>
              </a:prstGeom>
              <a:solidFill>
                <a:srgbClr val="00FFFF"/>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1537114" name="Rectangle 90"/>
            <p:cNvSpPr>
              <a:spLocks noChangeArrowheads="1"/>
            </p:cNvSpPr>
            <p:nvPr/>
          </p:nvSpPr>
          <p:spPr bwMode="auto">
            <a:xfrm>
              <a:off x="3413" y="1920"/>
              <a:ext cx="144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600" b="0" dirty="0">
                  <a:latin typeface="Times New Roman" charset="0"/>
                  <a:cs typeface="Times New Roman" charset="0"/>
                </a:rPr>
                <a:t>Six Clusters</a:t>
              </a:r>
              <a:r>
                <a:rPr lang="en-US" sz="1600" b="0" dirty="0">
                  <a:latin typeface="Times New Roman" charset="0"/>
                </a:rPr>
                <a:t> </a:t>
              </a:r>
            </a:p>
          </p:txBody>
        </p:sp>
      </p:grpSp>
      <p:sp>
        <p:nvSpPr>
          <p:cNvPr id="95" name="Title 1">
            <a:extLst>
              <a:ext uri="{FF2B5EF4-FFF2-40B4-BE49-F238E27FC236}">
                <a16:creationId xmlns:a16="http://schemas.microsoft.com/office/drawing/2014/main" id="{3B1F9C06-7B75-490F-BDE3-EA0A3F275F19}"/>
              </a:ext>
            </a:extLst>
          </p:cNvPr>
          <p:cNvSpPr txBox="1">
            <a:spLocks/>
          </p:cNvSpPr>
          <p:nvPr/>
        </p:nvSpPr>
        <p:spPr>
          <a:xfrm>
            <a:off x="228600" y="546652"/>
            <a:ext cx="8690112" cy="1066800"/>
          </a:xfrm>
          <a:prstGeom prst="rect">
            <a:avLst/>
          </a:prstGeom>
          <a:ln>
            <a:solidFill>
              <a:srgbClr val="00682F"/>
            </a:solidFill>
          </a:ln>
        </p:spPr>
        <p:txBody>
          <a:bodyPr vert="horz" lIns="91440" tIns="45720" rIns="91440" bIns="45720" rtlCol="0" anchor="b" anchorCtr="0">
            <a:normAutofit/>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Notion of a Cluster can be Ambiguous</a:t>
            </a:r>
          </a:p>
        </p:txBody>
      </p:sp>
    </p:spTree>
    <p:extLst>
      <p:ext uri="{BB962C8B-B14F-4D97-AF65-F5344CB8AC3E}">
        <p14:creationId xmlns:p14="http://schemas.microsoft.com/office/powerpoint/2010/main" val="3344665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71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71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7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How to Interpret Data Instance</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a:spcBef>
                <a:spcPts val="0"/>
              </a:spcBef>
              <a:spcAft>
                <a:spcPts val="0"/>
              </a:spcAft>
            </a:pPr>
            <a:r>
              <a:rPr lang="en-GB" dirty="0"/>
              <a:t>Extra example: </a:t>
            </a:r>
          </a:p>
          <a:p>
            <a:pPr marL="342900" indent="-342900">
              <a:spcBef>
                <a:spcPts val="0"/>
              </a:spcBef>
              <a:spcAft>
                <a:spcPts val="0"/>
              </a:spcAft>
              <a:buFont typeface="Arial" panose="020B0604020202020204" pitchFamily="34" charset="0"/>
              <a:buChar char="•"/>
            </a:pPr>
            <a:r>
              <a:rPr lang="en-GB" dirty="0">
                <a:solidFill>
                  <a:srgbClr val="477D59"/>
                </a:solidFill>
              </a:rPr>
              <a:t>KTC</a:t>
            </a:r>
            <a:r>
              <a:rPr lang="en-GB" dirty="0"/>
              <a:t> is a financial advisory company that provides </a:t>
            </a:r>
            <a:r>
              <a:rPr lang="en-GB" dirty="0">
                <a:solidFill>
                  <a:srgbClr val="477D59"/>
                </a:solidFill>
              </a:rPr>
              <a:t>personalised</a:t>
            </a:r>
            <a:r>
              <a:rPr lang="en-GB" dirty="0">
                <a:solidFill>
                  <a:srgbClr val="FF0000"/>
                </a:solidFill>
              </a:rPr>
              <a:t> </a:t>
            </a:r>
            <a:r>
              <a:rPr lang="en-GB" dirty="0">
                <a:solidFill>
                  <a:srgbClr val="477D59"/>
                </a:solidFill>
              </a:rPr>
              <a:t>financial advice </a:t>
            </a:r>
            <a:r>
              <a:rPr lang="en-GB" dirty="0"/>
              <a:t>to its clients. </a:t>
            </a:r>
          </a:p>
          <a:p>
            <a:pPr marL="342900" indent="-342900">
              <a:spcBef>
                <a:spcPts val="0"/>
              </a:spcBef>
              <a:spcAft>
                <a:spcPts val="0"/>
              </a:spcAft>
              <a:buFont typeface="Arial" panose="020B0604020202020204" pitchFamily="34" charset="0"/>
              <a:buChar char="•"/>
            </a:pPr>
            <a:r>
              <a:rPr lang="en-GB" dirty="0"/>
              <a:t>KTC would like to </a:t>
            </a:r>
            <a:r>
              <a:rPr lang="en-GB" dirty="0">
                <a:solidFill>
                  <a:srgbClr val="477D59"/>
                </a:solidFill>
              </a:rPr>
              <a:t>segment</a:t>
            </a:r>
            <a:r>
              <a:rPr lang="en-GB" dirty="0"/>
              <a:t> its customers into several groups (or clusters) so that the customers </a:t>
            </a:r>
            <a:r>
              <a:rPr lang="en-GB" dirty="0">
                <a:solidFill>
                  <a:srgbClr val="0070C0"/>
                </a:solidFill>
              </a:rPr>
              <a:t>within a group </a:t>
            </a:r>
            <a:r>
              <a:rPr lang="en-GB" dirty="0"/>
              <a:t>are </a:t>
            </a:r>
            <a:r>
              <a:rPr lang="en-GB" dirty="0">
                <a:solidFill>
                  <a:srgbClr val="477D59"/>
                </a:solidFill>
              </a:rPr>
              <a:t>similar</a:t>
            </a:r>
            <a:r>
              <a:rPr lang="en-GB" dirty="0"/>
              <a:t> with respect to key characteristics and </a:t>
            </a:r>
            <a:r>
              <a:rPr lang="en-GB" dirty="0">
                <a:solidFill>
                  <a:srgbClr val="0070C0"/>
                </a:solidFill>
              </a:rPr>
              <a:t>dissimilar</a:t>
            </a:r>
            <a:r>
              <a:rPr lang="en-GB" dirty="0"/>
              <a:t> to customers that are not in the group. </a:t>
            </a:r>
          </a:p>
          <a:p>
            <a:pPr marL="342900" indent="-342900"/>
            <a:endParaRPr lang="en-US" dirty="0"/>
          </a:p>
          <a:p>
            <a:pPr marL="342900" indent="-342900"/>
            <a:endParaRPr lang="en-US" dirty="0"/>
          </a:p>
          <a:p>
            <a:pPr marL="342900" indent="-342900"/>
            <a:endParaRPr lang="en-US" dirty="0"/>
          </a:p>
          <a:p>
            <a:pPr marL="342900" indent="-342900"/>
            <a:endParaRPr lang="en-US" dirty="0"/>
          </a:p>
          <a:p>
            <a:pPr marL="937260" lvl="1" indent="-342900"/>
            <a:endParaRPr lang="en-US" dirty="0"/>
          </a:p>
          <a:p>
            <a:pPr marL="937260" lvl="1" indent="-342900">
              <a:spcBef>
                <a:spcPts val="0"/>
              </a:spcBef>
              <a:spcAft>
                <a:spcPts val="0"/>
              </a:spcAft>
            </a:pPr>
            <a:endParaRPr lang="en-US" dirty="0"/>
          </a:p>
          <a:p>
            <a:pPr marL="342900" indent="-342900">
              <a:spcBef>
                <a:spcPts val="0"/>
              </a:spcBef>
              <a:spcAft>
                <a:spcPts val="0"/>
              </a:spcAft>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25</a:t>
            </a:fld>
            <a:endParaRPr lang="en-US" dirty="0"/>
          </a:p>
        </p:txBody>
      </p:sp>
    </p:spTree>
    <p:extLst>
      <p:ext uri="{BB962C8B-B14F-4D97-AF65-F5344CB8AC3E}">
        <p14:creationId xmlns:p14="http://schemas.microsoft.com/office/powerpoint/2010/main" val="2371784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a:lnSpc>
                <a:spcPct val="100000"/>
              </a:lnSpc>
            </a:pPr>
            <a:r>
              <a:rPr lang="en-US" dirty="0"/>
              <a:t>For each customer, KTC has a corresponding vector of measurements on seven customer variables:</a:t>
            </a:r>
          </a:p>
          <a:p>
            <a:pPr marL="342900" indent="-342900">
              <a:buFont typeface="Arial" panose="020B0604020202020204" pitchFamily="34" charset="0"/>
              <a:buChar char="•"/>
            </a:pPr>
            <a:endParaRPr lang="en-US" dirty="0"/>
          </a:p>
          <a:p>
            <a:endParaRPr lang="en-US" dirty="0"/>
          </a:p>
          <a:p>
            <a:pPr marL="342900" indent="-342900"/>
            <a:endParaRPr lang="en-US" dirty="0"/>
          </a:p>
          <a:p>
            <a:pPr marL="342900" indent="-342900"/>
            <a:endParaRPr lang="en-US" dirty="0"/>
          </a:p>
          <a:p>
            <a:pPr marL="342900" indent="-342900"/>
            <a:endParaRPr lang="en-US" dirty="0"/>
          </a:p>
          <a:p>
            <a:pPr marL="342900" indent="-342900"/>
            <a:endParaRPr lang="en-US" dirty="0"/>
          </a:p>
          <a:p>
            <a:pPr marL="342900" indent="-342900"/>
            <a:endParaRPr lang="en-US" dirty="0"/>
          </a:p>
          <a:p>
            <a:pPr marL="937260" lvl="1" indent="-342900"/>
            <a:endParaRPr lang="en-US" dirty="0"/>
          </a:p>
          <a:p>
            <a:pPr marL="937260" lvl="1" indent="-342900">
              <a:spcBef>
                <a:spcPts val="0"/>
              </a:spcBef>
              <a:spcAft>
                <a:spcPts val="0"/>
              </a:spcAft>
            </a:pPr>
            <a:endParaRPr lang="en-US" dirty="0"/>
          </a:p>
          <a:p>
            <a:pPr marL="342900" indent="-342900">
              <a:spcBef>
                <a:spcPts val="0"/>
              </a:spcBef>
              <a:spcAft>
                <a:spcPts val="0"/>
              </a:spcAft>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26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13837693"/>
              </p:ext>
            </p:extLst>
          </p:nvPr>
        </p:nvGraphicFramePr>
        <p:xfrm>
          <a:off x="1067628" y="2895600"/>
          <a:ext cx="7008744" cy="2926080"/>
        </p:xfrm>
        <a:graphic>
          <a:graphicData uri="http://schemas.openxmlformats.org/drawingml/2006/table">
            <a:tbl>
              <a:tblPr firstRow="1" bandRow="1">
                <a:tableStyleId>{7DF18680-E054-41AD-8BC1-D1AEF772440D}</a:tableStyleId>
              </a:tblPr>
              <a:tblGrid>
                <a:gridCol w="1903344">
                  <a:extLst>
                    <a:ext uri="{9D8B030D-6E8A-4147-A177-3AD203B41FA5}">
                      <a16:colId xmlns:a16="http://schemas.microsoft.com/office/drawing/2014/main" val="2659500738"/>
                    </a:ext>
                  </a:extLst>
                </a:gridCol>
                <a:gridCol w="5105400">
                  <a:extLst>
                    <a:ext uri="{9D8B030D-6E8A-4147-A177-3AD203B41FA5}">
                      <a16:colId xmlns:a16="http://schemas.microsoft.com/office/drawing/2014/main" val="3855450048"/>
                    </a:ext>
                  </a:extLst>
                </a:gridCol>
              </a:tblGrid>
              <a:tr h="306626">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797838705"/>
                  </a:ext>
                </a:extLst>
              </a:tr>
              <a:tr h="306626">
                <a:tc>
                  <a:txBody>
                    <a:bodyPr/>
                    <a:lstStyle/>
                    <a:p>
                      <a:pPr algn="ctr"/>
                      <a:r>
                        <a:rPr lang="en-AU" dirty="0"/>
                        <a:t>Age</a:t>
                      </a:r>
                      <a:endParaRPr lang="en-AU" b="1" dirty="0"/>
                    </a:p>
                  </a:txBody>
                  <a:tcPr/>
                </a:tc>
                <a:tc>
                  <a:txBody>
                    <a:bodyPr/>
                    <a:lstStyle/>
                    <a:p>
                      <a:pPr algn="ctr"/>
                      <a:r>
                        <a:rPr lang="en-AU" dirty="0"/>
                        <a:t> Age of the customer in whole</a:t>
                      </a:r>
                      <a:r>
                        <a:rPr lang="en-AU" baseline="0" dirty="0"/>
                        <a:t> years</a:t>
                      </a:r>
                      <a:endParaRPr lang="en-AU" dirty="0"/>
                    </a:p>
                  </a:txBody>
                  <a:tcPr/>
                </a:tc>
                <a:extLst>
                  <a:ext uri="{0D108BD9-81ED-4DB2-BD59-A6C34878D82A}">
                    <a16:rowId xmlns:a16="http://schemas.microsoft.com/office/drawing/2014/main" val="4278224409"/>
                  </a:ext>
                </a:extLst>
              </a:tr>
              <a:tr h="306626">
                <a:tc>
                  <a:txBody>
                    <a:bodyPr/>
                    <a:lstStyle/>
                    <a:p>
                      <a:pPr algn="ctr"/>
                      <a:r>
                        <a:rPr lang="en-AU" dirty="0"/>
                        <a:t>Female</a:t>
                      </a:r>
                      <a:endParaRPr lang="en-AU" b="1" dirty="0"/>
                    </a:p>
                  </a:txBody>
                  <a:tcPr/>
                </a:tc>
                <a:tc>
                  <a:txBody>
                    <a:bodyPr/>
                    <a:lstStyle/>
                    <a:p>
                      <a:pPr algn="ctr"/>
                      <a:r>
                        <a:rPr lang="en-AU" dirty="0"/>
                        <a:t>1 if female, 0 if male</a:t>
                      </a:r>
                    </a:p>
                  </a:txBody>
                  <a:tcPr/>
                </a:tc>
                <a:extLst>
                  <a:ext uri="{0D108BD9-81ED-4DB2-BD59-A6C34878D82A}">
                    <a16:rowId xmlns:a16="http://schemas.microsoft.com/office/drawing/2014/main" val="2646168910"/>
                  </a:ext>
                </a:extLst>
              </a:tr>
              <a:tr h="306626">
                <a:tc>
                  <a:txBody>
                    <a:bodyPr/>
                    <a:lstStyle/>
                    <a:p>
                      <a:pPr algn="ctr"/>
                      <a:r>
                        <a:rPr lang="en-AU" dirty="0"/>
                        <a:t>Income</a:t>
                      </a:r>
                      <a:endParaRPr lang="en-AU" b="1" dirty="0"/>
                    </a:p>
                  </a:txBody>
                  <a:tcPr/>
                </a:tc>
                <a:tc>
                  <a:txBody>
                    <a:bodyPr/>
                    <a:lstStyle/>
                    <a:p>
                      <a:pPr algn="ctr"/>
                      <a:r>
                        <a:rPr lang="en-AU" dirty="0"/>
                        <a:t>Annual income in dollars</a:t>
                      </a:r>
                    </a:p>
                  </a:txBody>
                  <a:tcPr/>
                </a:tc>
                <a:extLst>
                  <a:ext uri="{0D108BD9-81ED-4DB2-BD59-A6C34878D82A}">
                    <a16:rowId xmlns:a16="http://schemas.microsoft.com/office/drawing/2014/main" val="2708443351"/>
                  </a:ext>
                </a:extLst>
              </a:tr>
              <a:tr h="306626">
                <a:tc>
                  <a:txBody>
                    <a:bodyPr/>
                    <a:lstStyle/>
                    <a:p>
                      <a:pPr algn="ctr"/>
                      <a:r>
                        <a:rPr lang="en-AU" dirty="0"/>
                        <a:t>Married</a:t>
                      </a:r>
                      <a:endParaRPr lang="en-AU" b="1" dirty="0"/>
                    </a:p>
                  </a:txBody>
                  <a:tcPr/>
                </a:tc>
                <a:tc>
                  <a:txBody>
                    <a:bodyPr/>
                    <a:lstStyle/>
                    <a:p>
                      <a:pPr algn="ctr"/>
                      <a:r>
                        <a:rPr lang="en-AU" dirty="0"/>
                        <a:t> 1 if married, 0 if not</a:t>
                      </a:r>
                    </a:p>
                  </a:txBody>
                  <a:tcPr/>
                </a:tc>
                <a:extLst>
                  <a:ext uri="{0D108BD9-81ED-4DB2-BD59-A6C34878D82A}">
                    <a16:rowId xmlns:a16="http://schemas.microsoft.com/office/drawing/2014/main" val="1394869506"/>
                  </a:ext>
                </a:extLst>
              </a:tr>
              <a:tr h="306626">
                <a:tc>
                  <a:txBody>
                    <a:bodyPr/>
                    <a:lstStyle/>
                    <a:p>
                      <a:pPr algn="ctr"/>
                      <a:r>
                        <a:rPr lang="en-AU" dirty="0"/>
                        <a:t>Children</a:t>
                      </a:r>
                      <a:endParaRPr lang="en-AU" b="1" dirty="0"/>
                    </a:p>
                  </a:txBody>
                  <a:tcPr/>
                </a:tc>
                <a:tc>
                  <a:txBody>
                    <a:bodyPr/>
                    <a:lstStyle/>
                    <a:p>
                      <a:pPr algn="ctr"/>
                      <a:r>
                        <a:rPr lang="en-AU" dirty="0"/>
                        <a:t>  number of children</a:t>
                      </a:r>
                    </a:p>
                  </a:txBody>
                  <a:tcPr/>
                </a:tc>
                <a:extLst>
                  <a:ext uri="{0D108BD9-81ED-4DB2-BD59-A6C34878D82A}">
                    <a16:rowId xmlns:a16="http://schemas.microsoft.com/office/drawing/2014/main" val="2682279385"/>
                  </a:ext>
                </a:extLst>
              </a:tr>
              <a:tr h="306626">
                <a:tc>
                  <a:txBody>
                    <a:bodyPr/>
                    <a:lstStyle/>
                    <a:p>
                      <a:pPr algn="ctr"/>
                      <a:r>
                        <a:rPr lang="en-AU" dirty="0"/>
                        <a:t>Car Loan</a:t>
                      </a:r>
                      <a:endParaRPr lang="en-AU" b="1" dirty="0"/>
                    </a:p>
                  </a:txBody>
                  <a:tcPr/>
                </a:tc>
                <a:tc>
                  <a:txBody>
                    <a:bodyPr/>
                    <a:lstStyle/>
                    <a:p>
                      <a:pPr algn="ctr"/>
                      <a:r>
                        <a:rPr lang="en-AU" dirty="0"/>
                        <a:t> 1 if customer has a car loan, 0 if not</a:t>
                      </a:r>
                    </a:p>
                  </a:txBody>
                  <a:tcPr/>
                </a:tc>
                <a:extLst>
                  <a:ext uri="{0D108BD9-81ED-4DB2-BD59-A6C34878D82A}">
                    <a16:rowId xmlns:a16="http://schemas.microsoft.com/office/drawing/2014/main" val="67502437"/>
                  </a:ext>
                </a:extLst>
              </a:tr>
              <a:tr h="306626">
                <a:tc>
                  <a:txBody>
                    <a:bodyPr/>
                    <a:lstStyle/>
                    <a:p>
                      <a:pPr algn="ctr"/>
                      <a:r>
                        <a:rPr lang="en-AU" dirty="0"/>
                        <a:t>Mortgage</a:t>
                      </a:r>
                      <a:endParaRPr lang="en-AU"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dirty="0"/>
                        <a:t>  1 if customer has a mortgage, 0 if not</a:t>
                      </a:r>
                    </a:p>
                  </a:txBody>
                  <a:tcPr/>
                </a:tc>
                <a:extLst>
                  <a:ext uri="{0D108BD9-81ED-4DB2-BD59-A6C34878D82A}">
                    <a16:rowId xmlns:a16="http://schemas.microsoft.com/office/drawing/2014/main" val="2350101678"/>
                  </a:ext>
                </a:extLst>
              </a:tr>
            </a:tbl>
          </a:graphicData>
        </a:graphic>
      </p:graphicFrame>
      <p:sp>
        <p:nvSpPr>
          <p:cNvPr id="8" name="Title 1">
            <a:extLst>
              <a:ext uri="{FF2B5EF4-FFF2-40B4-BE49-F238E27FC236}">
                <a16:creationId xmlns:a16="http://schemas.microsoft.com/office/drawing/2014/main" id="{35E63698-5077-4A86-96E9-A21DCDEF25D8}"/>
              </a:ext>
            </a:extLst>
          </p:cNvPr>
          <p:cNvSpPr>
            <a:spLocks noGrp="1"/>
          </p:cNvSpPr>
          <p:nvPr>
            <p:ph type="title"/>
          </p:nvPr>
        </p:nvSpPr>
        <p:spPr>
          <a:xfrm>
            <a:off x="228600" y="546652"/>
            <a:ext cx="8690112" cy="1066800"/>
          </a:xfrm>
          <a:ln>
            <a:solidFill>
              <a:srgbClr val="008200"/>
            </a:solidFill>
          </a:ln>
        </p:spPr>
        <p:txBody>
          <a:bodyPr>
            <a:normAutofit/>
          </a:bodyPr>
          <a:lstStyle/>
          <a:p>
            <a:r>
              <a:rPr lang="en-US" sz="3600" dirty="0"/>
              <a:t>How to Interpret Data Instance</a:t>
            </a:r>
          </a:p>
        </p:txBody>
      </p:sp>
    </p:spTree>
    <p:extLst>
      <p:ext uri="{BB962C8B-B14F-4D97-AF65-F5344CB8AC3E}">
        <p14:creationId xmlns:p14="http://schemas.microsoft.com/office/powerpoint/2010/main" val="1974651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358775" lvl="1" indent="-358775"/>
            <a:r>
              <a:rPr lang="en-US" sz="2400" dirty="0"/>
              <a:t>The data instance </a:t>
            </a:r>
            <a:r>
              <a:rPr lang="en-US" sz="2400" i="1" dirty="0"/>
              <a:t>u </a:t>
            </a:r>
            <a:r>
              <a:rPr lang="en-US" sz="2400" dirty="0"/>
              <a:t>= (61, 0, 57881, 1, 2, 0, 0) can be interpreted as: </a:t>
            </a:r>
          </a:p>
          <a:p>
            <a:pPr marL="358775" lvl="1" indent="0">
              <a:buNone/>
            </a:pPr>
            <a:r>
              <a:rPr lang="en-US" sz="2000" i="1" dirty="0"/>
              <a:t>“a 61-year-old male with an annual income of $57,881, married with two children, but no car loan and no mortgage.”</a:t>
            </a:r>
            <a:endParaRPr lang="en-AU" sz="2000" i="1" dirty="0"/>
          </a:p>
          <a:p>
            <a:pPr marL="937260" lvl="1" indent="-342900"/>
            <a:endParaRPr lang="en-US" dirty="0"/>
          </a:p>
          <a:p>
            <a:pPr lvl="1" indent="0">
              <a:lnSpc>
                <a:spcPct val="100000"/>
              </a:lnSpc>
              <a:buNone/>
            </a:pPr>
            <a:endParaRPr lang="en-US" dirty="0"/>
          </a:p>
          <a:p>
            <a:pPr lvl="1" indent="0">
              <a:lnSpc>
                <a:spcPct val="100000"/>
              </a:lnSpc>
              <a:buNone/>
            </a:pPr>
            <a:endParaRPr lang="en-US" dirty="0"/>
          </a:p>
          <a:p>
            <a:pPr marL="937260" lvl="1" indent="-342900"/>
            <a:endParaRPr lang="en-US" dirty="0"/>
          </a:p>
          <a:p>
            <a:endParaRPr lang="en-US" dirty="0"/>
          </a:p>
          <a:p>
            <a:pPr marL="342900" indent="-342900"/>
            <a:endParaRPr lang="en-US" dirty="0"/>
          </a:p>
          <a:p>
            <a:pPr marL="342900" indent="-342900"/>
            <a:endParaRPr lang="en-US" dirty="0"/>
          </a:p>
          <a:p>
            <a:pPr marL="342900" indent="-342900"/>
            <a:endParaRPr lang="en-US" dirty="0"/>
          </a:p>
          <a:p>
            <a:pPr marL="342900" indent="-342900"/>
            <a:endParaRPr lang="en-US" dirty="0"/>
          </a:p>
          <a:p>
            <a:pPr marL="342900" indent="-342900"/>
            <a:endParaRPr lang="en-US" dirty="0"/>
          </a:p>
          <a:p>
            <a:pPr marL="937260" lvl="1" indent="-342900"/>
            <a:endParaRPr lang="en-US" dirty="0"/>
          </a:p>
          <a:p>
            <a:pPr marL="937260" lvl="1" indent="-342900">
              <a:spcBef>
                <a:spcPts val="0"/>
              </a:spcBef>
              <a:spcAft>
                <a:spcPts val="0"/>
              </a:spcAft>
            </a:pPr>
            <a:endParaRPr lang="en-US" dirty="0"/>
          </a:p>
          <a:p>
            <a:pPr marL="342900" indent="-342900">
              <a:spcBef>
                <a:spcPts val="0"/>
              </a:spcBef>
              <a:spcAft>
                <a:spcPts val="0"/>
              </a:spcAft>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27</a:t>
            </a:fld>
            <a:endParaRPr lang="en-US" dirty="0"/>
          </a:p>
        </p:txBody>
      </p:sp>
      <p:sp>
        <p:nvSpPr>
          <p:cNvPr id="8" name="Title 1">
            <a:extLst>
              <a:ext uri="{FF2B5EF4-FFF2-40B4-BE49-F238E27FC236}">
                <a16:creationId xmlns:a16="http://schemas.microsoft.com/office/drawing/2014/main" id="{C0D4D638-D675-4CE6-8A17-5D3F26A381A8}"/>
              </a:ext>
            </a:extLst>
          </p:cNvPr>
          <p:cNvSpPr>
            <a:spLocks noGrp="1"/>
          </p:cNvSpPr>
          <p:nvPr>
            <p:ph type="title"/>
          </p:nvPr>
        </p:nvSpPr>
        <p:spPr>
          <a:xfrm>
            <a:off x="228600" y="546652"/>
            <a:ext cx="8690112" cy="1066800"/>
          </a:xfrm>
          <a:ln>
            <a:solidFill>
              <a:srgbClr val="008200"/>
            </a:solidFill>
          </a:ln>
        </p:spPr>
        <p:txBody>
          <a:bodyPr>
            <a:normAutofit/>
          </a:bodyPr>
          <a:lstStyle/>
          <a:p>
            <a:r>
              <a:rPr lang="en-US" sz="3600" dirty="0"/>
              <a:t>How to Interpret Data Instance</a:t>
            </a:r>
          </a:p>
        </p:txBody>
      </p:sp>
    </p:spTree>
    <p:extLst>
      <p:ext uri="{BB962C8B-B14F-4D97-AF65-F5344CB8AC3E}">
        <p14:creationId xmlns:p14="http://schemas.microsoft.com/office/powerpoint/2010/main" val="127858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Introduction</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a:spcBef>
                <a:spcPts val="1200"/>
              </a:spcBef>
            </a:pPr>
            <a:r>
              <a:rPr lang="en-US" dirty="0"/>
              <a:t>Data Clustering is “to retrieve </a:t>
            </a:r>
            <a:r>
              <a:rPr lang="en-US" i="1" u="sng" dirty="0"/>
              <a:t>similar</a:t>
            </a:r>
            <a:r>
              <a:rPr lang="en-US" dirty="0"/>
              <a:t> things directly”. </a:t>
            </a:r>
          </a:p>
          <a:p>
            <a:pPr marL="541338">
              <a:lnSpc>
                <a:spcPct val="100000"/>
              </a:lnSpc>
            </a:pPr>
            <a:r>
              <a:rPr lang="en-US" sz="2200" i="1" dirty="0"/>
              <a:t>“IBM wants to find companies that are </a:t>
            </a:r>
            <a:r>
              <a:rPr lang="en-US" sz="2200" i="1" u="sng" dirty="0"/>
              <a:t>similar</a:t>
            </a:r>
            <a:r>
              <a:rPr lang="en-US" sz="2200" i="1" dirty="0"/>
              <a:t> to their best business customers, in order to have the sales staff look at them as prospects.”</a:t>
            </a:r>
          </a:p>
          <a:p>
            <a:pPr marL="541338">
              <a:lnSpc>
                <a:spcPct val="100000"/>
              </a:lnSpc>
            </a:pPr>
            <a:r>
              <a:rPr lang="en-US" sz="2200" i="1" dirty="0"/>
              <a:t>“Hewlett-Packard maintains many high-performance servers for clients, which are aided by a tool that, given a server configuration, retrieves information on other </a:t>
            </a:r>
            <a:r>
              <a:rPr lang="en-US" sz="2200" i="1" u="sng" dirty="0"/>
              <a:t>similarly</a:t>
            </a:r>
            <a:r>
              <a:rPr lang="en-US" sz="2200" i="1" dirty="0"/>
              <a:t> configured servers.”</a:t>
            </a:r>
          </a:p>
          <a:p>
            <a:pPr marL="342900" indent="-342900">
              <a:lnSpc>
                <a:spcPct val="100000"/>
              </a:lnSpc>
              <a:buFont typeface="Arial" panose="020B0604020202020204" pitchFamily="34" charset="0"/>
              <a:buChar char="•"/>
            </a:pPr>
            <a:endParaRPr lang="en-US" sz="1050" i="1" dirty="0"/>
          </a:p>
          <a:p>
            <a:pPr>
              <a:lnSpc>
                <a:spcPct val="100000"/>
              </a:lnSpc>
            </a:pPr>
            <a:r>
              <a:rPr lang="en-US" dirty="0"/>
              <a:t>What does “</a:t>
            </a:r>
            <a:r>
              <a:rPr lang="en-US" i="1" u="sng" dirty="0"/>
              <a:t>similar</a:t>
            </a:r>
            <a:r>
              <a:rPr lang="en-US" i="1" dirty="0"/>
              <a:t>”</a:t>
            </a:r>
            <a:r>
              <a:rPr lang="en-US" dirty="0"/>
              <a:t> mean here?</a:t>
            </a:r>
          </a:p>
          <a:p>
            <a:pPr>
              <a:lnSpc>
                <a:spcPct val="100000"/>
              </a:lnSpc>
            </a:pPr>
            <a:r>
              <a:rPr lang="en-US" dirty="0"/>
              <a:t>Why “</a:t>
            </a:r>
            <a:r>
              <a:rPr lang="en-US" i="1" u="sng" dirty="0"/>
              <a:t>similar</a:t>
            </a:r>
            <a:r>
              <a:rPr lang="en-US" i="1" dirty="0"/>
              <a:t>”</a:t>
            </a:r>
            <a:r>
              <a:rPr lang="en-US" dirty="0"/>
              <a:t> is needed?</a:t>
            </a:r>
          </a:p>
          <a:p>
            <a:pPr>
              <a:lnSpc>
                <a:spcPct val="100000"/>
              </a:lnSpc>
            </a:pPr>
            <a:endParaRPr lang="en-US" dirty="0"/>
          </a:p>
          <a:p>
            <a:pPr marL="342900" indent="-342900">
              <a:lnSpc>
                <a:spcPct val="100000"/>
              </a:lnSpc>
              <a:buFont typeface="Arial" panose="020B0604020202020204" pitchFamily="34" charset="0"/>
              <a:buChar char="•"/>
            </a:pPr>
            <a:endParaRPr lang="en-US" sz="2200" i="1" dirty="0"/>
          </a:p>
        </p:txBody>
      </p:sp>
      <p:sp>
        <p:nvSpPr>
          <p:cNvPr id="5" name="Slide Number Placeholder 4"/>
          <p:cNvSpPr>
            <a:spLocks noGrp="1"/>
          </p:cNvSpPr>
          <p:nvPr>
            <p:ph type="sldNum" sz="quarter" idx="12"/>
          </p:nvPr>
        </p:nvSpPr>
        <p:spPr/>
        <p:txBody>
          <a:bodyPr/>
          <a:lstStyle/>
          <a:p>
            <a:fld id="{4556B232-9F89-4083-B3BB-DDC8E5903F80}" type="slidenum">
              <a:rPr lang="en-US" smtClean="0"/>
              <a:t>3</a:t>
            </a:fld>
            <a:endParaRPr lang="en-US" dirty="0"/>
          </a:p>
        </p:txBody>
      </p:sp>
      <p:grpSp>
        <p:nvGrpSpPr>
          <p:cNvPr id="6" name="Group 5">
            <a:extLst>
              <a:ext uri="{FF2B5EF4-FFF2-40B4-BE49-F238E27FC236}">
                <a16:creationId xmlns:a16="http://schemas.microsoft.com/office/drawing/2014/main" id="{A9374CEC-4E5A-44BD-9BC9-4074689434AD}"/>
              </a:ext>
            </a:extLst>
          </p:cNvPr>
          <p:cNvGrpSpPr>
            <a:grpSpLocks noChangeAspect="1"/>
          </p:cNvGrpSpPr>
          <p:nvPr/>
        </p:nvGrpSpPr>
        <p:grpSpPr>
          <a:xfrm>
            <a:off x="5181600" y="4611923"/>
            <a:ext cx="2978456" cy="1728000"/>
            <a:chOff x="5288020" y="4481814"/>
            <a:chExt cx="3443082" cy="1997561"/>
          </a:xfrm>
        </p:grpSpPr>
        <p:pic>
          <p:nvPicPr>
            <p:cNvPr id="7" name="Picture 6" descr="A close up of a logo&#10;&#10;Description automatically generated">
              <a:extLst>
                <a:ext uri="{FF2B5EF4-FFF2-40B4-BE49-F238E27FC236}">
                  <a16:creationId xmlns:a16="http://schemas.microsoft.com/office/drawing/2014/main" id="{C265D723-CB58-4196-B640-817B64AA7B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0765" y="4707702"/>
              <a:ext cx="2700337" cy="1771673"/>
            </a:xfrm>
            <a:prstGeom prst="rect">
              <a:avLst/>
            </a:prstGeom>
          </p:spPr>
        </p:pic>
        <p:pic>
          <p:nvPicPr>
            <p:cNvPr id="8" name="Picture 7" descr="A close up of a logo&#10;&#10;Description automatically generated">
              <a:extLst>
                <a:ext uri="{FF2B5EF4-FFF2-40B4-BE49-F238E27FC236}">
                  <a16:creationId xmlns:a16="http://schemas.microsoft.com/office/drawing/2014/main" id="{E05DB794-68C4-42B9-96E9-736A9EF834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020" y="4481814"/>
              <a:ext cx="1034913" cy="1124129"/>
            </a:xfrm>
            <a:prstGeom prst="rect">
              <a:avLst/>
            </a:prstGeom>
          </p:spPr>
        </p:pic>
      </p:grpSp>
      <p:pic>
        <p:nvPicPr>
          <p:cNvPr id="2050" name="Picture 2" descr="Hewlett-Packard - Wikipedia">
            <a:extLst>
              <a:ext uri="{FF2B5EF4-FFF2-40B4-BE49-F238E27FC236}">
                <a16:creationId xmlns:a16="http://schemas.microsoft.com/office/drawing/2014/main" id="{0DDBE0AB-ABC9-4748-8AA4-39C6B42D6E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529" y="3442160"/>
            <a:ext cx="323371" cy="32337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ownload Free png IBM logos PNG images free download, IBM logo PNG ...">
            <a:extLst>
              <a:ext uri="{FF2B5EF4-FFF2-40B4-BE49-F238E27FC236}">
                <a16:creationId xmlns:a16="http://schemas.microsoft.com/office/drawing/2014/main" id="{92D9FDCC-B30B-4B56-84DB-5EB32D3E7B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000" y="2700000"/>
            <a:ext cx="414966" cy="1718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2898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571E1D5-6DF8-4080-A732-17CA6EA40805}"/>
              </a:ext>
            </a:extLst>
          </p:cNvPr>
          <p:cNvGrpSpPr/>
          <p:nvPr/>
        </p:nvGrpSpPr>
        <p:grpSpPr>
          <a:xfrm>
            <a:off x="49930" y="762000"/>
            <a:ext cx="9044139" cy="4876800"/>
            <a:chOff x="49930" y="685800"/>
            <a:chExt cx="9044139" cy="4876800"/>
          </a:xfrm>
        </p:grpSpPr>
        <p:pic>
          <p:nvPicPr>
            <p:cNvPr id="4" name="Picture 3">
              <a:extLst>
                <a:ext uri="{FF2B5EF4-FFF2-40B4-BE49-F238E27FC236}">
                  <a16:creationId xmlns:a16="http://schemas.microsoft.com/office/drawing/2014/main" id="{55A87444-4005-442F-B851-279AE2EF8433}"/>
                </a:ext>
              </a:extLst>
            </p:cNvPr>
            <p:cNvPicPr>
              <a:picLocks noChangeAspect="1"/>
            </p:cNvPicPr>
            <p:nvPr/>
          </p:nvPicPr>
          <p:blipFill>
            <a:blip r:embed="rId2"/>
            <a:stretch>
              <a:fillRect/>
            </a:stretch>
          </p:blipFill>
          <p:spPr>
            <a:xfrm>
              <a:off x="49930" y="685800"/>
              <a:ext cx="9044139" cy="4876800"/>
            </a:xfrm>
            <a:prstGeom prst="rect">
              <a:avLst/>
            </a:prstGeom>
          </p:spPr>
        </p:pic>
        <p:pic>
          <p:nvPicPr>
            <p:cNvPr id="13" name="Picture 12">
              <a:extLst>
                <a:ext uri="{FF2B5EF4-FFF2-40B4-BE49-F238E27FC236}">
                  <a16:creationId xmlns:a16="http://schemas.microsoft.com/office/drawing/2014/main" id="{6583F9FA-2012-466D-A0D1-960130303180}"/>
                </a:ext>
              </a:extLst>
            </p:cNvPr>
            <p:cNvPicPr>
              <a:picLocks noChangeAspect="1"/>
            </p:cNvPicPr>
            <p:nvPr/>
          </p:nvPicPr>
          <p:blipFill>
            <a:blip r:embed="rId3"/>
            <a:stretch>
              <a:fillRect/>
            </a:stretch>
          </p:blipFill>
          <p:spPr>
            <a:xfrm>
              <a:off x="4343400" y="4066555"/>
              <a:ext cx="3461885" cy="1496045"/>
            </a:xfrm>
            <a:prstGeom prst="rect">
              <a:avLst/>
            </a:prstGeom>
          </p:spPr>
        </p:pic>
      </p:grpSp>
      <p:sp>
        <p:nvSpPr>
          <p:cNvPr id="5" name="Slide Number Placeholder 4"/>
          <p:cNvSpPr>
            <a:spLocks noGrp="1"/>
          </p:cNvSpPr>
          <p:nvPr>
            <p:ph type="sldNum" sz="quarter" idx="12"/>
          </p:nvPr>
        </p:nvSpPr>
        <p:spPr/>
        <p:txBody>
          <a:bodyPr/>
          <a:lstStyle/>
          <a:p>
            <a:fld id="{4556B232-9F89-4083-B3BB-DDC8E5903F80}" type="slidenum">
              <a:rPr lang="en-US" smtClean="0"/>
              <a:t>4</a:t>
            </a:fld>
            <a:endParaRPr lang="en-US" dirty="0"/>
          </a:p>
        </p:txBody>
      </p:sp>
      <p:sp>
        <p:nvSpPr>
          <p:cNvPr id="11" name="Speech Bubble: Rectangle with Corners Rounded 5">
            <a:extLst>
              <a:ext uri="{FF2B5EF4-FFF2-40B4-BE49-F238E27FC236}">
                <a16:creationId xmlns:a16="http://schemas.microsoft.com/office/drawing/2014/main" id="{556421C8-0BE3-4633-A5AA-E4F51E1FAC06}"/>
              </a:ext>
            </a:extLst>
          </p:cNvPr>
          <p:cNvSpPr/>
          <p:nvPr/>
        </p:nvSpPr>
        <p:spPr>
          <a:xfrm>
            <a:off x="990600" y="5817573"/>
            <a:ext cx="7467600" cy="838199"/>
          </a:xfrm>
          <a:prstGeom prst="wedgeRoundRectCallout">
            <a:avLst>
              <a:gd name="adj1" fmla="val -5002"/>
              <a:gd name="adj2" fmla="val -232065"/>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0000"/>
                </a:solidFill>
              </a:rPr>
              <a:t>When searching items on Amazon or other shopping websites, some ‘similar’ or ‘relevant’ items are recommended. How do they automatically find these ‘similar’ items for recommendation?</a:t>
            </a:r>
          </a:p>
        </p:txBody>
      </p:sp>
      <p:sp>
        <p:nvSpPr>
          <p:cNvPr id="15" name="Rectangle 14">
            <a:extLst>
              <a:ext uri="{FF2B5EF4-FFF2-40B4-BE49-F238E27FC236}">
                <a16:creationId xmlns:a16="http://schemas.microsoft.com/office/drawing/2014/main" id="{593BC931-D30B-41D4-8985-BC0C58D6105E}"/>
              </a:ext>
            </a:extLst>
          </p:cNvPr>
          <p:cNvSpPr/>
          <p:nvPr/>
        </p:nvSpPr>
        <p:spPr>
          <a:xfrm>
            <a:off x="4248000" y="4068000"/>
            <a:ext cx="2362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68BF054F-FA27-41B4-A812-1B11D597B09C}"/>
              </a:ext>
            </a:extLst>
          </p:cNvPr>
          <p:cNvSpPr/>
          <p:nvPr/>
        </p:nvSpPr>
        <p:spPr>
          <a:xfrm>
            <a:off x="1548000" y="762000"/>
            <a:ext cx="1042800" cy="25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0291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Introduction</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342900" indent="-342900" algn="just">
              <a:lnSpc>
                <a:spcPct val="100000"/>
              </a:lnSpc>
              <a:buFont typeface="Arial" panose="020B0604020202020204" pitchFamily="34" charset="0"/>
              <a:buChar char="•"/>
            </a:pPr>
            <a:r>
              <a:rPr lang="en-GB" sz="2200" dirty="0">
                <a:solidFill>
                  <a:schemeClr val="tx1"/>
                </a:solidFill>
              </a:rPr>
              <a:t>A textile factory wants to produce as many national flags as possible in the shortest time with the fewest materials possible.</a:t>
            </a:r>
          </a:p>
          <a:p>
            <a:pPr marL="342900" indent="-342900" algn="just">
              <a:lnSpc>
                <a:spcPct val="100000"/>
              </a:lnSpc>
              <a:buFont typeface="Arial" panose="020B0604020202020204" pitchFamily="34" charset="0"/>
              <a:buChar char="•"/>
            </a:pPr>
            <a:r>
              <a:rPr lang="en-GB" sz="2200" dirty="0">
                <a:solidFill>
                  <a:schemeClr val="tx1"/>
                </a:solidFill>
              </a:rPr>
              <a:t>There are around 200 national flags in different colours and shapes.</a:t>
            </a:r>
          </a:p>
          <a:p>
            <a:pPr marL="342900" indent="-342900" algn="just">
              <a:lnSpc>
                <a:spcPct val="100000"/>
              </a:lnSpc>
              <a:buFont typeface="Arial" panose="020B0604020202020204" pitchFamily="34" charset="0"/>
              <a:buChar char="•"/>
            </a:pPr>
            <a:r>
              <a:rPr lang="en-GB" sz="2200" dirty="0">
                <a:solidFill>
                  <a:schemeClr val="tx1"/>
                </a:solidFill>
              </a:rPr>
              <a:t>How can they reduce costs and production time while maintaining quality and volume?</a:t>
            </a:r>
          </a:p>
          <a:p>
            <a:pPr>
              <a:lnSpc>
                <a:spcPct val="100000"/>
              </a:lnSpc>
            </a:pPr>
            <a:endParaRPr lang="en-US" dirty="0"/>
          </a:p>
          <a:p>
            <a:pPr marL="342900" indent="-342900">
              <a:lnSpc>
                <a:spcPct val="100000"/>
              </a:lnSpc>
              <a:buFont typeface="Arial" panose="020B0604020202020204" pitchFamily="34" charset="0"/>
              <a:buChar char="•"/>
            </a:pPr>
            <a:endParaRPr lang="en-US" sz="2200" i="1" dirty="0"/>
          </a:p>
        </p:txBody>
      </p:sp>
      <p:sp>
        <p:nvSpPr>
          <p:cNvPr id="5" name="Slide Number Placeholder 4"/>
          <p:cNvSpPr>
            <a:spLocks noGrp="1"/>
          </p:cNvSpPr>
          <p:nvPr>
            <p:ph type="sldNum" sz="quarter" idx="12"/>
          </p:nvPr>
        </p:nvSpPr>
        <p:spPr/>
        <p:txBody>
          <a:bodyPr/>
          <a:lstStyle/>
          <a:p>
            <a:fld id="{4556B232-9F89-4083-B3BB-DDC8E5903F80}" type="slidenum">
              <a:rPr lang="en-US" smtClean="0"/>
              <a:t>5</a:t>
            </a:fld>
            <a:endParaRPr lang="en-US" dirty="0"/>
          </a:p>
        </p:txBody>
      </p:sp>
      <p:pic>
        <p:nvPicPr>
          <p:cNvPr id="10" name="Picture 9">
            <a:extLst>
              <a:ext uri="{FF2B5EF4-FFF2-40B4-BE49-F238E27FC236}">
                <a16:creationId xmlns:a16="http://schemas.microsoft.com/office/drawing/2014/main" id="{E01E3B21-09BC-4DCD-BF2A-757C2F10985A}"/>
              </a:ext>
            </a:extLst>
          </p:cNvPr>
          <p:cNvPicPr>
            <a:picLocks noChangeAspect="1"/>
          </p:cNvPicPr>
          <p:nvPr/>
        </p:nvPicPr>
        <p:blipFill rotWithShape="1">
          <a:blip r:embed="rId3"/>
          <a:srcRect r="2075"/>
          <a:stretch/>
        </p:blipFill>
        <p:spPr>
          <a:xfrm>
            <a:off x="4237703" y="3821511"/>
            <a:ext cx="4495800" cy="2545468"/>
          </a:xfrm>
          <a:prstGeom prst="rect">
            <a:avLst/>
          </a:prstGeom>
        </p:spPr>
      </p:pic>
      <p:sp>
        <p:nvSpPr>
          <p:cNvPr id="13" name="Speech Bubble: Rectangle with Corners Rounded 5">
            <a:extLst>
              <a:ext uri="{FF2B5EF4-FFF2-40B4-BE49-F238E27FC236}">
                <a16:creationId xmlns:a16="http://schemas.microsoft.com/office/drawing/2014/main" id="{1ACA9906-CC7A-420D-89A6-A2D3F7F967C6}"/>
              </a:ext>
            </a:extLst>
          </p:cNvPr>
          <p:cNvSpPr/>
          <p:nvPr/>
        </p:nvSpPr>
        <p:spPr>
          <a:xfrm>
            <a:off x="304800" y="3962400"/>
            <a:ext cx="3707615" cy="1036030"/>
          </a:xfrm>
          <a:prstGeom prst="wedgeRoundRectCallout">
            <a:avLst>
              <a:gd name="adj1" fmla="val 60154"/>
              <a:gd name="adj2" fmla="val 37737"/>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AU" sz="1600" dirty="0">
                <a:solidFill>
                  <a:srgbClr val="FF0000"/>
                </a:solidFill>
                <a:latin typeface="Calibri" panose="020F0502020204030204" pitchFamily="34" charset="0"/>
                <a:cs typeface="Calibri" panose="020F0502020204030204" pitchFamily="34" charset="0"/>
              </a:rPr>
              <a:t>Hey, I find many flags </a:t>
            </a:r>
            <a:r>
              <a:rPr lang="en-US" altLang="zh-CN" sz="1600" dirty="0">
                <a:solidFill>
                  <a:srgbClr val="FF0000"/>
                </a:solidFill>
                <a:latin typeface="Calibri" panose="020F0502020204030204" pitchFamily="34" charset="0"/>
                <a:cs typeface="Calibri" panose="020F0502020204030204" pitchFamily="34" charset="0"/>
              </a:rPr>
              <a:t>are using</a:t>
            </a:r>
            <a:r>
              <a:rPr lang="en-AU" sz="1600" dirty="0">
                <a:solidFill>
                  <a:srgbClr val="FF0000"/>
                </a:solidFill>
                <a:latin typeface="Calibri" panose="020F0502020204030204" pitchFamily="34" charset="0"/>
                <a:cs typeface="Calibri" panose="020F0502020204030204" pitchFamily="34" charset="0"/>
              </a:rPr>
              <a:t> the same red colour! </a:t>
            </a:r>
          </a:p>
          <a:p>
            <a:r>
              <a:rPr lang="en-AU" sz="1600" dirty="0">
                <a:solidFill>
                  <a:srgbClr val="FF0000"/>
                </a:solidFill>
                <a:latin typeface="Calibri" panose="020F0502020204030204" pitchFamily="34" charset="0"/>
                <a:cs typeface="Calibri" panose="020F0502020204030204" pitchFamily="34" charset="0"/>
              </a:rPr>
              <a:t>And the national flags of Italy, Ireland and Mexico are using a similar shape!</a:t>
            </a:r>
          </a:p>
        </p:txBody>
      </p:sp>
      <p:pic>
        <p:nvPicPr>
          <p:cNvPr id="4" name="Picture 2">
            <a:extLst>
              <a:ext uri="{FF2B5EF4-FFF2-40B4-BE49-F238E27FC236}">
                <a16:creationId xmlns:a16="http://schemas.microsoft.com/office/drawing/2014/main" id="{0B4AC95E-F6BB-4A90-BADC-67A34514FE3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35" r="10000"/>
          <a:stretch/>
        </p:blipFill>
        <p:spPr bwMode="auto">
          <a:xfrm>
            <a:off x="325560" y="5373073"/>
            <a:ext cx="1265903"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a:extLst>
              <a:ext uri="{FF2B5EF4-FFF2-40B4-BE49-F238E27FC236}">
                <a16:creationId xmlns:a16="http://schemas.microsoft.com/office/drawing/2014/main" id="{201E30DC-E9C6-4D44-AF1F-28275C0FE6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34" t="8078" r="7334" b="11572"/>
          <a:stretch/>
        </p:blipFill>
        <p:spPr bwMode="auto">
          <a:xfrm>
            <a:off x="1761311" y="5295384"/>
            <a:ext cx="1166193" cy="838201"/>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The colourful flag of Mexico">
            <a:extLst>
              <a:ext uri="{FF2B5EF4-FFF2-40B4-BE49-F238E27FC236}">
                <a16:creationId xmlns:a16="http://schemas.microsoft.com/office/drawing/2014/main" id="{E6EDB7A1-04CB-425C-A58A-E1D26BB8850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00" t="9291" r="10359" b="309"/>
          <a:stretch/>
        </p:blipFill>
        <p:spPr bwMode="auto">
          <a:xfrm>
            <a:off x="3090612" y="5169972"/>
            <a:ext cx="1021851" cy="963613"/>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a:extLst>
              <a:ext uri="{FF2B5EF4-FFF2-40B4-BE49-F238E27FC236}">
                <a16:creationId xmlns:a16="http://schemas.microsoft.com/office/drawing/2014/main" id="{3B29DF4E-EA69-4C6E-9A9F-0CFD057E2D64}"/>
              </a:ext>
            </a:extLst>
          </p:cNvPr>
          <p:cNvSpPr/>
          <p:nvPr/>
        </p:nvSpPr>
        <p:spPr>
          <a:xfrm>
            <a:off x="709372" y="6133585"/>
            <a:ext cx="498278" cy="307777"/>
          </a:xfrm>
          <a:prstGeom prst="rect">
            <a:avLst/>
          </a:prstGeom>
        </p:spPr>
        <p:txBody>
          <a:bodyPr wrap="none">
            <a:spAutoFit/>
          </a:bodyPr>
          <a:lstStyle/>
          <a:p>
            <a:r>
              <a:rPr lang="en-AU" sz="1400" dirty="0">
                <a:latin typeface="Calibri" panose="020F0502020204030204" pitchFamily="34" charset="0"/>
                <a:cs typeface="Calibri" panose="020F0502020204030204" pitchFamily="34" charset="0"/>
              </a:rPr>
              <a:t>Italy</a:t>
            </a:r>
            <a:endParaRPr lang="en-AU" sz="1400" dirty="0"/>
          </a:p>
        </p:txBody>
      </p:sp>
      <p:sp>
        <p:nvSpPr>
          <p:cNvPr id="18" name="Rectangle 17">
            <a:extLst>
              <a:ext uri="{FF2B5EF4-FFF2-40B4-BE49-F238E27FC236}">
                <a16:creationId xmlns:a16="http://schemas.microsoft.com/office/drawing/2014/main" id="{26FCC89C-391A-4BEA-8DFC-C6C92E2DC277}"/>
              </a:ext>
            </a:extLst>
          </p:cNvPr>
          <p:cNvSpPr/>
          <p:nvPr/>
        </p:nvSpPr>
        <p:spPr>
          <a:xfrm>
            <a:off x="1997612" y="6136440"/>
            <a:ext cx="696857" cy="307777"/>
          </a:xfrm>
          <a:prstGeom prst="rect">
            <a:avLst/>
          </a:prstGeom>
        </p:spPr>
        <p:txBody>
          <a:bodyPr wrap="none">
            <a:spAutoFit/>
          </a:bodyPr>
          <a:lstStyle/>
          <a:p>
            <a:r>
              <a:rPr lang="en-AU" sz="1400" dirty="0">
                <a:latin typeface="Calibri" panose="020F0502020204030204" pitchFamily="34" charset="0"/>
                <a:cs typeface="Calibri" panose="020F0502020204030204" pitchFamily="34" charset="0"/>
              </a:rPr>
              <a:t>Ireland</a:t>
            </a:r>
            <a:endParaRPr lang="en-AU" sz="1400" dirty="0"/>
          </a:p>
        </p:txBody>
      </p:sp>
      <p:sp>
        <p:nvSpPr>
          <p:cNvPr id="19" name="Rectangle 18">
            <a:extLst>
              <a:ext uri="{FF2B5EF4-FFF2-40B4-BE49-F238E27FC236}">
                <a16:creationId xmlns:a16="http://schemas.microsoft.com/office/drawing/2014/main" id="{97D05C82-D260-469E-9B77-CE4DF6CDD8C9}"/>
              </a:ext>
            </a:extLst>
          </p:cNvPr>
          <p:cNvSpPr/>
          <p:nvPr/>
        </p:nvSpPr>
        <p:spPr>
          <a:xfrm>
            <a:off x="3244388" y="6133585"/>
            <a:ext cx="714298" cy="307777"/>
          </a:xfrm>
          <a:prstGeom prst="rect">
            <a:avLst/>
          </a:prstGeom>
        </p:spPr>
        <p:txBody>
          <a:bodyPr wrap="none">
            <a:spAutoFit/>
          </a:bodyPr>
          <a:lstStyle/>
          <a:p>
            <a:r>
              <a:rPr lang="en-US" altLang="zh-CN" sz="1400" dirty="0">
                <a:latin typeface="Calibri" panose="020F0502020204030204" pitchFamily="34" charset="0"/>
                <a:cs typeface="Calibri" panose="020F0502020204030204" pitchFamily="34" charset="0"/>
              </a:rPr>
              <a:t>Mexico</a:t>
            </a:r>
            <a:endParaRPr lang="en-AU" sz="1400" dirty="0"/>
          </a:p>
        </p:txBody>
      </p:sp>
    </p:spTree>
    <p:extLst>
      <p:ext uri="{BB962C8B-B14F-4D97-AF65-F5344CB8AC3E}">
        <p14:creationId xmlns:p14="http://schemas.microsoft.com/office/powerpoint/2010/main" val="89288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8153399" cy="1143000"/>
          </a:xfrm>
          <a:ln>
            <a:noFill/>
          </a:ln>
        </p:spPr>
        <p:txBody>
          <a:bodyPr>
            <a:normAutofit/>
          </a:bodyPr>
          <a:lstStyle/>
          <a:p>
            <a:pPr algn="r"/>
            <a:r>
              <a:rPr lang="en-US" sz="3600" b="1" i="1" dirty="0">
                <a:latin typeface="Tahoma" pitchFamily="34" charset="0"/>
                <a:ea typeface="Tahoma" pitchFamily="34" charset="0"/>
                <a:cs typeface="Tahoma" pitchFamily="34" charset="0"/>
              </a:rPr>
              <a:t>What is Data Clustering?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z="1400" smtClean="0"/>
              <a:t>6</a:t>
            </a:fld>
            <a:endParaRPr lang="en-US" sz="1400" dirty="0"/>
          </a:p>
        </p:txBody>
      </p:sp>
      <p:sp>
        <p:nvSpPr>
          <p:cNvPr id="6" name="Title 1">
            <a:extLst>
              <a:ext uri="{FF2B5EF4-FFF2-40B4-BE49-F238E27FC236}">
                <a16:creationId xmlns:a16="http://schemas.microsoft.com/office/drawing/2014/main" id="{C69D3C55-D903-4295-9F47-0AA673D33C2A}"/>
              </a:ext>
            </a:extLst>
          </p:cNvPr>
          <p:cNvSpPr txBox="1">
            <a:spLocks/>
          </p:cNvSpPr>
          <p:nvPr/>
        </p:nvSpPr>
        <p:spPr>
          <a:xfrm>
            <a:off x="739479" y="3640274"/>
            <a:ext cx="8387315" cy="494915"/>
          </a:xfrm>
          <a:prstGeom prst="rect">
            <a:avLst/>
          </a:prstGeom>
          <a:ln>
            <a:noFill/>
          </a:ln>
        </p:spPr>
        <p:txBody>
          <a:bodyPr vert="horz" lIns="91440" tIns="45720" rIns="91440" bIns="45720" rtlCol="0" anchor="b" anchorCtr="0">
            <a:normAutofit/>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ltLang="zh-CN" sz="1700" b="1" i="1" dirty="0">
                <a:latin typeface="Tahoma" pitchFamily="34" charset="0"/>
                <a:ea typeface="Tahoma" pitchFamily="34" charset="0"/>
                <a:cs typeface="Tahoma" pitchFamily="34" charset="0"/>
              </a:rPr>
              <a:t>“Put your Lego back!“</a:t>
            </a:r>
            <a:endParaRPr lang="en-US" sz="1700" b="1" i="1" dirty="0">
              <a:latin typeface="Tahoma" pitchFamily="34" charset="0"/>
              <a:ea typeface="Tahoma" pitchFamily="34" charset="0"/>
              <a:cs typeface="Tahoma" pitchFamily="34" charset="0"/>
            </a:endParaRPr>
          </a:p>
        </p:txBody>
      </p:sp>
      <p:pic>
        <p:nvPicPr>
          <p:cNvPr id="7" name="Picture 6" descr="A plastic container filled with food&#10;&#10;Description automatically generated">
            <a:extLst>
              <a:ext uri="{FF2B5EF4-FFF2-40B4-BE49-F238E27FC236}">
                <a16:creationId xmlns:a16="http://schemas.microsoft.com/office/drawing/2014/main" id="{AAB27D62-66CF-464E-8EF2-18887B0926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4198562"/>
            <a:ext cx="2121043" cy="2260436"/>
          </a:xfrm>
          <a:prstGeom prst="rect">
            <a:avLst/>
          </a:prstGeom>
        </p:spPr>
      </p:pic>
    </p:spTree>
    <p:extLst>
      <p:ext uri="{BB962C8B-B14F-4D97-AF65-F5344CB8AC3E}">
        <p14:creationId xmlns:p14="http://schemas.microsoft.com/office/powerpoint/2010/main" val="289580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What is Data Clustering?</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a:lnSpc>
                <a:spcPct val="100000"/>
              </a:lnSpc>
            </a:pPr>
            <a:r>
              <a:rPr lang="en-US" dirty="0"/>
              <a:t>Data Clustering, in </a:t>
            </a:r>
            <a:r>
              <a:rPr lang="en-US" dirty="0">
                <a:solidFill>
                  <a:schemeClr val="tx1"/>
                </a:solidFill>
              </a:rPr>
              <a:t>general, is the grouping of objects (clustering) that are similar (or related) to one another and different from (or unrelated to) the objects in other groups.</a:t>
            </a:r>
          </a:p>
        </p:txBody>
      </p:sp>
      <p:sp>
        <p:nvSpPr>
          <p:cNvPr id="5" name="Slide Number Placeholder 4"/>
          <p:cNvSpPr>
            <a:spLocks noGrp="1"/>
          </p:cNvSpPr>
          <p:nvPr>
            <p:ph type="sldNum" sz="quarter" idx="12"/>
          </p:nvPr>
        </p:nvSpPr>
        <p:spPr/>
        <p:txBody>
          <a:bodyPr/>
          <a:lstStyle/>
          <a:p>
            <a:fld id="{4556B232-9F89-4083-B3BB-DDC8E5903F80}" type="slidenum">
              <a:rPr lang="en-US" smtClean="0"/>
              <a:t>7</a:t>
            </a:fld>
            <a:endParaRPr lang="en-US" dirty="0"/>
          </a:p>
        </p:txBody>
      </p:sp>
      <p:grpSp>
        <p:nvGrpSpPr>
          <p:cNvPr id="6" name="Group 6">
            <a:extLst>
              <a:ext uri="{FF2B5EF4-FFF2-40B4-BE49-F238E27FC236}">
                <a16:creationId xmlns:a16="http://schemas.microsoft.com/office/drawing/2014/main" id="{51B150EA-B908-4DE0-801F-1E6372AB4DC5}"/>
              </a:ext>
            </a:extLst>
          </p:cNvPr>
          <p:cNvGrpSpPr>
            <a:grpSpLocks/>
          </p:cNvGrpSpPr>
          <p:nvPr/>
        </p:nvGrpSpPr>
        <p:grpSpPr bwMode="auto">
          <a:xfrm>
            <a:off x="3048000" y="3429000"/>
            <a:ext cx="3733800" cy="2819399"/>
            <a:chOff x="2112" y="2544"/>
            <a:chExt cx="2352" cy="1776"/>
          </a:xfrm>
        </p:grpSpPr>
        <p:sp>
          <p:nvSpPr>
            <p:cNvPr id="7" name="Line 7">
              <a:extLst>
                <a:ext uri="{FF2B5EF4-FFF2-40B4-BE49-F238E27FC236}">
                  <a16:creationId xmlns:a16="http://schemas.microsoft.com/office/drawing/2014/main" id="{657F5898-FC8B-41E3-BDB5-E9E7E29A1570}"/>
                </a:ext>
              </a:extLst>
            </p:cNvPr>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 name="Line 8">
              <a:extLst>
                <a:ext uri="{FF2B5EF4-FFF2-40B4-BE49-F238E27FC236}">
                  <a16:creationId xmlns:a16="http://schemas.microsoft.com/office/drawing/2014/main" id="{A4952DE0-B9B9-4C9D-AD95-0668ABEC5C39}"/>
                </a:ext>
              </a:extLst>
            </p:cNvPr>
            <p:cNvSpPr>
              <a:spLocks noChangeShapeType="1"/>
            </p:cNvSpPr>
            <p:nvPr/>
          </p:nvSpPr>
          <p:spPr bwMode="auto">
            <a:xfrm>
              <a:off x="2736" y="3696"/>
              <a:ext cx="172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Freeform 9">
              <a:extLst>
                <a:ext uri="{FF2B5EF4-FFF2-40B4-BE49-F238E27FC236}">
                  <a16:creationId xmlns:a16="http://schemas.microsoft.com/office/drawing/2014/main" id="{B0B5AE2D-D2D3-4B3B-B861-75C91856A5F9}"/>
                </a:ext>
              </a:extLst>
            </p:cNvPr>
            <p:cNvSpPr>
              <a:spLocks/>
            </p:cNvSpPr>
            <p:nvPr/>
          </p:nvSpPr>
          <p:spPr bwMode="auto">
            <a:xfrm>
              <a:off x="2112" y="3696"/>
              <a:ext cx="624" cy="624"/>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AutoShape 10">
              <a:extLst>
                <a:ext uri="{FF2B5EF4-FFF2-40B4-BE49-F238E27FC236}">
                  <a16:creationId xmlns:a16="http://schemas.microsoft.com/office/drawing/2014/main" id="{8B85C4C6-CC7B-4D73-BEB9-C9C44B55D544}"/>
                </a:ext>
              </a:extLst>
            </p:cNvPr>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AutoShape 11">
              <a:extLst>
                <a:ext uri="{FF2B5EF4-FFF2-40B4-BE49-F238E27FC236}">
                  <a16:creationId xmlns:a16="http://schemas.microsoft.com/office/drawing/2014/main" id="{E5E9A0B6-16C5-4E04-B2BC-E81B667FD860}"/>
                </a:ext>
              </a:extLst>
            </p:cNvPr>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AutoShape 12">
              <a:extLst>
                <a:ext uri="{FF2B5EF4-FFF2-40B4-BE49-F238E27FC236}">
                  <a16:creationId xmlns:a16="http://schemas.microsoft.com/office/drawing/2014/main" id="{B4C38468-26B6-4CC4-9B3A-38D4DE2B6632}"/>
                </a:ext>
              </a:extLst>
            </p:cNvPr>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 name="AutoShape 13">
              <a:extLst>
                <a:ext uri="{FF2B5EF4-FFF2-40B4-BE49-F238E27FC236}">
                  <a16:creationId xmlns:a16="http://schemas.microsoft.com/office/drawing/2014/main" id="{6D94CB5C-C93C-4B08-BFE7-1142B4BBA9B9}"/>
                </a:ext>
              </a:extLst>
            </p:cNvPr>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 name="AutoShape 14">
              <a:extLst>
                <a:ext uri="{FF2B5EF4-FFF2-40B4-BE49-F238E27FC236}">
                  <a16:creationId xmlns:a16="http://schemas.microsoft.com/office/drawing/2014/main" id="{516848AC-AA97-4F44-B391-783C6075567A}"/>
                </a:ext>
              </a:extLst>
            </p:cNvPr>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AutoShape 15">
              <a:extLst>
                <a:ext uri="{FF2B5EF4-FFF2-40B4-BE49-F238E27FC236}">
                  <a16:creationId xmlns:a16="http://schemas.microsoft.com/office/drawing/2014/main" id="{7D1BE5EF-1588-448B-8F97-DEF34FDD8192}"/>
                </a:ext>
              </a:extLst>
            </p:cNvPr>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AutoShape 16">
              <a:extLst>
                <a:ext uri="{FF2B5EF4-FFF2-40B4-BE49-F238E27FC236}">
                  <a16:creationId xmlns:a16="http://schemas.microsoft.com/office/drawing/2014/main" id="{203B15D6-6AD1-4887-8ABC-A1C59A45DFF4}"/>
                </a:ext>
              </a:extLst>
            </p:cNvPr>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 name="AutoShape 17">
              <a:extLst>
                <a:ext uri="{FF2B5EF4-FFF2-40B4-BE49-F238E27FC236}">
                  <a16:creationId xmlns:a16="http://schemas.microsoft.com/office/drawing/2014/main" id="{BE997B76-06CE-4473-85EF-017D8E87F450}"/>
                </a:ext>
              </a:extLst>
            </p:cNvPr>
            <p:cNvSpPr>
              <a:spLocks noChangeArrowheads="1"/>
            </p:cNvSpPr>
            <p:nvPr/>
          </p:nvSpPr>
          <p:spPr bwMode="auto">
            <a:xfrm>
              <a:off x="3510" y="2971"/>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 name="AutoShape 18">
              <a:extLst>
                <a:ext uri="{FF2B5EF4-FFF2-40B4-BE49-F238E27FC236}">
                  <a16:creationId xmlns:a16="http://schemas.microsoft.com/office/drawing/2014/main" id="{D9A54BA3-7198-4594-A88E-4E8D6518F6FF}"/>
                </a:ext>
              </a:extLst>
            </p:cNvPr>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 name="AutoShape 19">
              <a:extLst>
                <a:ext uri="{FF2B5EF4-FFF2-40B4-BE49-F238E27FC236}">
                  <a16:creationId xmlns:a16="http://schemas.microsoft.com/office/drawing/2014/main" id="{3D3F006B-DCAF-41CA-97BA-A94AAE7F9A17}"/>
                </a:ext>
              </a:extLst>
            </p:cNvPr>
            <p:cNvSpPr>
              <a:spLocks noChangeArrowheads="1"/>
            </p:cNvSpPr>
            <p:nvPr/>
          </p:nvSpPr>
          <p:spPr bwMode="auto">
            <a:xfrm>
              <a:off x="2160" y="3269"/>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 name="AutoShape 20">
              <a:extLst>
                <a:ext uri="{FF2B5EF4-FFF2-40B4-BE49-F238E27FC236}">
                  <a16:creationId xmlns:a16="http://schemas.microsoft.com/office/drawing/2014/main" id="{68F7D411-5553-47E3-B7F4-D21F0A463418}"/>
                </a:ext>
              </a:extLst>
            </p:cNvPr>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 name="AutoShape 21">
              <a:extLst>
                <a:ext uri="{FF2B5EF4-FFF2-40B4-BE49-F238E27FC236}">
                  <a16:creationId xmlns:a16="http://schemas.microsoft.com/office/drawing/2014/main" id="{3A3C401D-C01A-4F3A-BA9D-A5B126B278AB}"/>
                </a:ext>
              </a:extLst>
            </p:cNvPr>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 name="AutoShape 22">
              <a:extLst>
                <a:ext uri="{FF2B5EF4-FFF2-40B4-BE49-F238E27FC236}">
                  <a16:creationId xmlns:a16="http://schemas.microsoft.com/office/drawing/2014/main" id="{53B52191-65DD-41EF-9A2B-7F7EA828F800}"/>
                </a:ext>
              </a:extLst>
            </p:cNvPr>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 name="AutoShape 23">
              <a:extLst>
                <a:ext uri="{FF2B5EF4-FFF2-40B4-BE49-F238E27FC236}">
                  <a16:creationId xmlns:a16="http://schemas.microsoft.com/office/drawing/2014/main" id="{68FB2CE8-D3A4-420C-AA7D-30C9893E5380}"/>
                </a:ext>
              </a:extLst>
            </p:cNvPr>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 name="AutoShape 24">
              <a:extLst>
                <a:ext uri="{FF2B5EF4-FFF2-40B4-BE49-F238E27FC236}">
                  <a16:creationId xmlns:a16="http://schemas.microsoft.com/office/drawing/2014/main" id="{1E7782E5-F0A3-4AA8-BB68-48F0F3FA1C06}"/>
                </a:ext>
              </a:extLst>
            </p:cNvPr>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 name="AutoShape 25">
              <a:extLst>
                <a:ext uri="{FF2B5EF4-FFF2-40B4-BE49-F238E27FC236}">
                  <a16:creationId xmlns:a16="http://schemas.microsoft.com/office/drawing/2014/main" id="{E6E568B0-D0B9-43CF-8FCA-2224753D0C49}"/>
                </a:ext>
              </a:extLst>
            </p:cNvPr>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 name="AutoShape 26">
              <a:extLst>
                <a:ext uri="{FF2B5EF4-FFF2-40B4-BE49-F238E27FC236}">
                  <a16:creationId xmlns:a16="http://schemas.microsoft.com/office/drawing/2014/main" id="{87B3D068-E8CB-4D79-9319-CAB524E381EE}"/>
                </a:ext>
              </a:extLst>
            </p:cNvPr>
            <p:cNvSpPr>
              <a:spLocks noChangeArrowheads="1"/>
            </p:cNvSpPr>
            <p:nvPr/>
          </p:nvSpPr>
          <p:spPr bwMode="auto">
            <a:xfrm>
              <a:off x="3540"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 name="AutoShape 27">
              <a:extLst>
                <a:ext uri="{FF2B5EF4-FFF2-40B4-BE49-F238E27FC236}">
                  <a16:creationId xmlns:a16="http://schemas.microsoft.com/office/drawing/2014/main" id="{6367769E-4FC6-4EC9-8781-1212D82EF29D}"/>
                </a:ext>
              </a:extLst>
            </p:cNvPr>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 name="AutoShape 28">
              <a:extLst>
                <a:ext uri="{FF2B5EF4-FFF2-40B4-BE49-F238E27FC236}">
                  <a16:creationId xmlns:a16="http://schemas.microsoft.com/office/drawing/2014/main" id="{FA83788E-740D-47EF-9738-FEFB9F671BC8}"/>
                </a:ext>
              </a:extLst>
            </p:cNvPr>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9" name="AutoShape 29">
              <a:extLst>
                <a:ext uri="{FF2B5EF4-FFF2-40B4-BE49-F238E27FC236}">
                  <a16:creationId xmlns:a16="http://schemas.microsoft.com/office/drawing/2014/main" id="{1A9E7BA0-F6D8-4FCB-8772-B4C2887DD54B}"/>
                </a:ext>
              </a:extLst>
            </p:cNvPr>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 name="AutoShape 30">
              <a:extLst>
                <a:ext uri="{FF2B5EF4-FFF2-40B4-BE49-F238E27FC236}">
                  <a16:creationId xmlns:a16="http://schemas.microsoft.com/office/drawing/2014/main" id="{1E62374C-AB1C-4FEB-A73F-6BD5FA9181D7}"/>
                </a:ext>
              </a:extLst>
            </p:cNvPr>
            <p:cNvSpPr>
              <a:spLocks noChangeArrowheads="1"/>
            </p:cNvSpPr>
            <p:nvPr/>
          </p:nvSpPr>
          <p:spPr bwMode="auto">
            <a:xfrm>
              <a:off x="3756" y="3783"/>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 name="AutoShape 31">
              <a:extLst>
                <a:ext uri="{FF2B5EF4-FFF2-40B4-BE49-F238E27FC236}">
                  <a16:creationId xmlns:a16="http://schemas.microsoft.com/office/drawing/2014/main" id="{FEFE62C0-4B23-4C55-8E47-EFD1303293C1}"/>
                </a:ext>
              </a:extLst>
            </p:cNvPr>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 name="AutoShape 32">
              <a:extLst>
                <a:ext uri="{FF2B5EF4-FFF2-40B4-BE49-F238E27FC236}">
                  <a16:creationId xmlns:a16="http://schemas.microsoft.com/office/drawing/2014/main" id="{C929A1B6-599D-4D0D-BACF-1667FBC11454}"/>
                </a:ext>
              </a:extLst>
            </p:cNvPr>
            <p:cNvSpPr>
              <a:spLocks noChangeArrowheads="1"/>
            </p:cNvSpPr>
            <p:nvPr/>
          </p:nvSpPr>
          <p:spPr bwMode="auto">
            <a:xfrm>
              <a:off x="3708"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36" name="Group 36">
            <a:extLst>
              <a:ext uri="{FF2B5EF4-FFF2-40B4-BE49-F238E27FC236}">
                <a16:creationId xmlns:a16="http://schemas.microsoft.com/office/drawing/2014/main" id="{C642F24D-5593-43DA-86BF-F19EA8E69E0D}"/>
              </a:ext>
            </a:extLst>
          </p:cNvPr>
          <p:cNvGrpSpPr>
            <a:grpSpLocks/>
          </p:cNvGrpSpPr>
          <p:nvPr/>
        </p:nvGrpSpPr>
        <p:grpSpPr bwMode="auto">
          <a:xfrm>
            <a:off x="2819400" y="3498851"/>
            <a:ext cx="3314700" cy="2230438"/>
            <a:chOff x="1872" y="2341"/>
            <a:chExt cx="2088" cy="1405"/>
          </a:xfrm>
        </p:grpSpPr>
        <p:sp>
          <p:nvSpPr>
            <p:cNvPr id="37" name="Oval 37">
              <a:extLst>
                <a:ext uri="{FF2B5EF4-FFF2-40B4-BE49-F238E27FC236}">
                  <a16:creationId xmlns:a16="http://schemas.microsoft.com/office/drawing/2014/main" id="{FFB324C1-5648-43EC-ACEF-0EC88459481C}"/>
                </a:ext>
              </a:extLst>
            </p:cNvPr>
            <p:cNvSpPr>
              <a:spLocks noChangeArrowheads="1"/>
            </p:cNvSpPr>
            <p:nvPr/>
          </p:nvSpPr>
          <p:spPr bwMode="auto">
            <a:xfrm>
              <a:off x="1872" y="2753"/>
              <a:ext cx="816" cy="720"/>
            </a:xfrm>
            <a:prstGeom prst="ellipse">
              <a:avLst/>
            </a:prstGeom>
            <a:noFill/>
            <a:ln w="2540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 name="Oval 38">
              <a:extLst>
                <a:ext uri="{FF2B5EF4-FFF2-40B4-BE49-F238E27FC236}">
                  <a16:creationId xmlns:a16="http://schemas.microsoft.com/office/drawing/2014/main" id="{469C9A35-E07A-4F8E-983B-2CFCC1331538}"/>
                </a:ext>
              </a:extLst>
            </p:cNvPr>
            <p:cNvSpPr>
              <a:spLocks noChangeArrowheads="1"/>
            </p:cNvSpPr>
            <p:nvPr/>
          </p:nvSpPr>
          <p:spPr bwMode="auto">
            <a:xfrm>
              <a:off x="2952" y="2341"/>
              <a:ext cx="720" cy="624"/>
            </a:xfrm>
            <a:prstGeom prst="ellipse">
              <a:avLst/>
            </a:prstGeom>
            <a:noFill/>
            <a:ln w="2540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9" name="Oval 39">
              <a:extLst>
                <a:ext uri="{FF2B5EF4-FFF2-40B4-BE49-F238E27FC236}">
                  <a16:creationId xmlns:a16="http://schemas.microsoft.com/office/drawing/2014/main" id="{031C9487-D425-44B4-9693-F8D18D086000}"/>
                </a:ext>
              </a:extLst>
            </p:cNvPr>
            <p:cNvSpPr>
              <a:spLocks noChangeArrowheads="1"/>
            </p:cNvSpPr>
            <p:nvPr/>
          </p:nvSpPr>
          <p:spPr bwMode="auto">
            <a:xfrm>
              <a:off x="3288" y="3122"/>
              <a:ext cx="672" cy="624"/>
            </a:xfrm>
            <a:prstGeom prst="ellipse">
              <a:avLst/>
            </a:prstGeom>
            <a:noFill/>
            <a:ln w="2540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43" name="Speech Bubble: Rectangle with Corners Rounded 5">
            <a:extLst>
              <a:ext uri="{FF2B5EF4-FFF2-40B4-BE49-F238E27FC236}">
                <a16:creationId xmlns:a16="http://schemas.microsoft.com/office/drawing/2014/main" id="{D6E7DBEE-E4AF-47CF-ACBB-D961901D90BB}"/>
              </a:ext>
            </a:extLst>
          </p:cNvPr>
          <p:cNvSpPr/>
          <p:nvPr/>
        </p:nvSpPr>
        <p:spPr>
          <a:xfrm>
            <a:off x="6242187" y="3298557"/>
            <a:ext cx="1911209" cy="676132"/>
          </a:xfrm>
          <a:prstGeom prst="wedgeRoundRectCallout">
            <a:avLst>
              <a:gd name="adj1" fmla="val -88645"/>
              <a:gd name="adj2" fmla="val 135171"/>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a:solidFill>
                  <a:srgbClr val="FF0000"/>
                </a:solidFill>
                <a:latin typeface="Calibri" panose="020F0502020204030204" pitchFamily="34" charset="0"/>
                <a:cs typeface="Calibri" panose="020F0502020204030204" pitchFamily="34" charset="0"/>
              </a:rPr>
              <a:t>Inter-cluster distances are maximised</a:t>
            </a:r>
          </a:p>
        </p:txBody>
      </p:sp>
      <p:sp>
        <p:nvSpPr>
          <p:cNvPr id="44" name="Speech Bubble: Rectangle with Corners Rounded 5">
            <a:extLst>
              <a:ext uri="{FF2B5EF4-FFF2-40B4-BE49-F238E27FC236}">
                <a16:creationId xmlns:a16="http://schemas.microsoft.com/office/drawing/2014/main" id="{2BFEF3CC-CC7D-4241-A4CF-4EB4833858B6}"/>
              </a:ext>
            </a:extLst>
          </p:cNvPr>
          <p:cNvSpPr/>
          <p:nvPr/>
        </p:nvSpPr>
        <p:spPr>
          <a:xfrm>
            <a:off x="1212986" y="3416711"/>
            <a:ext cx="1911209" cy="676132"/>
          </a:xfrm>
          <a:prstGeom prst="wedgeRoundRectCallout">
            <a:avLst>
              <a:gd name="adj1" fmla="val 60568"/>
              <a:gd name="adj2" fmla="val 119393"/>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a:solidFill>
                  <a:srgbClr val="FF0000"/>
                </a:solidFill>
                <a:latin typeface="Calibri" panose="020F0502020204030204" pitchFamily="34" charset="0"/>
                <a:cs typeface="Calibri" panose="020F0502020204030204" pitchFamily="34" charset="0"/>
              </a:rPr>
              <a:t>Intra-cluster distances are minimised</a:t>
            </a:r>
          </a:p>
        </p:txBody>
      </p:sp>
      <p:sp>
        <p:nvSpPr>
          <p:cNvPr id="45" name="Line 41">
            <a:extLst>
              <a:ext uri="{FF2B5EF4-FFF2-40B4-BE49-F238E27FC236}">
                <a16:creationId xmlns:a16="http://schemas.microsoft.com/office/drawing/2014/main" id="{5F028B78-689B-4465-B710-7DFAA9C54B36}"/>
              </a:ext>
            </a:extLst>
          </p:cNvPr>
          <p:cNvSpPr>
            <a:spLocks noChangeShapeType="1"/>
          </p:cNvSpPr>
          <p:nvPr/>
        </p:nvSpPr>
        <p:spPr bwMode="auto">
          <a:xfrm flipV="1">
            <a:off x="3252232" y="4512749"/>
            <a:ext cx="190461" cy="118499"/>
          </a:xfrm>
          <a:prstGeom prst="line">
            <a:avLst/>
          </a:prstGeom>
          <a:noFill/>
          <a:ln w="25400">
            <a:solidFill>
              <a:srgbClr val="CC66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 name="Line 34">
            <a:extLst>
              <a:ext uri="{FF2B5EF4-FFF2-40B4-BE49-F238E27FC236}">
                <a16:creationId xmlns:a16="http://schemas.microsoft.com/office/drawing/2014/main" id="{B300D204-2114-478F-8EC4-25F84E723158}"/>
              </a:ext>
            </a:extLst>
          </p:cNvPr>
          <p:cNvSpPr>
            <a:spLocks noChangeShapeType="1"/>
          </p:cNvSpPr>
          <p:nvPr/>
        </p:nvSpPr>
        <p:spPr bwMode="auto">
          <a:xfrm flipH="1" flipV="1">
            <a:off x="5372099" y="4254929"/>
            <a:ext cx="257176" cy="705215"/>
          </a:xfrm>
          <a:prstGeom prst="line">
            <a:avLst/>
          </a:prstGeom>
          <a:noFill/>
          <a:ln w="25400">
            <a:solidFill>
              <a:srgbClr val="CC66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4102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What is Data Clustering?</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a:lnSpc>
                <a:spcPct val="100000"/>
              </a:lnSpc>
            </a:pPr>
            <a:r>
              <a:rPr lang="en-US" dirty="0"/>
              <a:t>As demonstrated in the following figure, the easiest way to cluster nodes is by measuring the distance between the nodes. Nodes are clustered into the same group if they are physically close to each other.</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4556B232-9F89-4083-B3BB-DDC8E5903F80}" type="slidenum">
              <a:rPr lang="en-US" smtClean="0"/>
              <a:t>8</a:t>
            </a:fld>
            <a:endParaRPr lang="en-US" dirty="0"/>
          </a:p>
        </p:txBody>
      </p:sp>
      <p:grpSp>
        <p:nvGrpSpPr>
          <p:cNvPr id="6" name="Group 6">
            <a:extLst>
              <a:ext uri="{FF2B5EF4-FFF2-40B4-BE49-F238E27FC236}">
                <a16:creationId xmlns:a16="http://schemas.microsoft.com/office/drawing/2014/main" id="{51B150EA-B908-4DE0-801F-1E6372AB4DC5}"/>
              </a:ext>
            </a:extLst>
          </p:cNvPr>
          <p:cNvGrpSpPr>
            <a:grpSpLocks/>
          </p:cNvGrpSpPr>
          <p:nvPr/>
        </p:nvGrpSpPr>
        <p:grpSpPr bwMode="auto">
          <a:xfrm>
            <a:off x="2901814" y="3501474"/>
            <a:ext cx="3733800" cy="2819399"/>
            <a:chOff x="2112" y="2544"/>
            <a:chExt cx="2352" cy="1776"/>
          </a:xfrm>
        </p:grpSpPr>
        <p:sp>
          <p:nvSpPr>
            <p:cNvPr id="7" name="Line 7">
              <a:extLst>
                <a:ext uri="{FF2B5EF4-FFF2-40B4-BE49-F238E27FC236}">
                  <a16:creationId xmlns:a16="http://schemas.microsoft.com/office/drawing/2014/main" id="{657F5898-FC8B-41E3-BDB5-E9E7E29A1570}"/>
                </a:ext>
              </a:extLst>
            </p:cNvPr>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 name="Line 8">
              <a:extLst>
                <a:ext uri="{FF2B5EF4-FFF2-40B4-BE49-F238E27FC236}">
                  <a16:creationId xmlns:a16="http://schemas.microsoft.com/office/drawing/2014/main" id="{A4952DE0-B9B9-4C9D-AD95-0668ABEC5C39}"/>
                </a:ext>
              </a:extLst>
            </p:cNvPr>
            <p:cNvSpPr>
              <a:spLocks noChangeShapeType="1"/>
            </p:cNvSpPr>
            <p:nvPr/>
          </p:nvSpPr>
          <p:spPr bwMode="auto">
            <a:xfrm>
              <a:off x="2736" y="3696"/>
              <a:ext cx="172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Freeform 9">
              <a:extLst>
                <a:ext uri="{FF2B5EF4-FFF2-40B4-BE49-F238E27FC236}">
                  <a16:creationId xmlns:a16="http://schemas.microsoft.com/office/drawing/2014/main" id="{B0B5AE2D-D2D3-4B3B-B861-75C91856A5F9}"/>
                </a:ext>
              </a:extLst>
            </p:cNvPr>
            <p:cNvSpPr>
              <a:spLocks/>
            </p:cNvSpPr>
            <p:nvPr/>
          </p:nvSpPr>
          <p:spPr bwMode="auto">
            <a:xfrm>
              <a:off x="2112" y="3696"/>
              <a:ext cx="624" cy="624"/>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AutoShape 10">
              <a:extLst>
                <a:ext uri="{FF2B5EF4-FFF2-40B4-BE49-F238E27FC236}">
                  <a16:creationId xmlns:a16="http://schemas.microsoft.com/office/drawing/2014/main" id="{8B85C4C6-CC7B-4D73-BEB9-C9C44B55D544}"/>
                </a:ext>
              </a:extLst>
            </p:cNvPr>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AutoShape 11">
              <a:extLst>
                <a:ext uri="{FF2B5EF4-FFF2-40B4-BE49-F238E27FC236}">
                  <a16:creationId xmlns:a16="http://schemas.microsoft.com/office/drawing/2014/main" id="{E5E9A0B6-16C5-4E04-B2BC-E81B667FD860}"/>
                </a:ext>
              </a:extLst>
            </p:cNvPr>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AutoShape 12">
              <a:extLst>
                <a:ext uri="{FF2B5EF4-FFF2-40B4-BE49-F238E27FC236}">
                  <a16:creationId xmlns:a16="http://schemas.microsoft.com/office/drawing/2014/main" id="{B4C38468-26B6-4CC4-9B3A-38D4DE2B6632}"/>
                </a:ext>
              </a:extLst>
            </p:cNvPr>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 name="AutoShape 13">
              <a:extLst>
                <a:ext uri="{FF2B5EF4-FFF2-40B4-BE49-F238E27FC236}">
                  <a16:creationId xmlns:a16="http://schemas.microsoft.com/office/drawing/2014/main" id="{6D94CB5C-C93C-4B08-BFE7-1142B4BBA9B9}"/>
                </a:ext>
              </a:extLst>
            </p:cNvPr>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 name="AutoShape 14">
              <a:extLst>
                <a:ext uri="{FF2B5EF4-FFF2-40B4-BE49-F238E27FC236}">
                  <a16:creationId xmlns:a16="http://schemas.microsoft.com/office/drawing/2014/main" id="{516848AC-AA97-4F44-B391-783C6075567A}"/>
                </a:ext>
              </a:extLst>
            </p:cNvPr>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AutoShape 15">
              <a:extLst>
                <a:ext uri="{FF2B5EF4-FFF2-40B4-BE49-F238E27FC236}">
                  <a16:creationId xmlns:a16="http://schemas.microsoft.com/office/drawing/2014/main" id="{7D1BE5EF-1588-448B-8F97-DEF34FDD8192}"/>
                </a:ext>
              </a:extLst>
            </p:cNvPr>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AutoShape 16">
              <a:extLst>
                <a:ext uri="{FF2B5EF4-FFF2-40B4-BE49-F238E27FC236}">
                  <a16:creationId xmlns:a16="http://schemas.microsoft.com/office/drawing/2014/main" id="{203B15D6-6AD1-4887-8ABC-A1C59A45DFF4}"/>
                </a:ext>
              </a:extLst>
            </p:cNvPr>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 name="AutoShape 17">
              <a:extLst>
                <a:ext uri="{FF2B5EF4-FFF2-40B4-BE49-F238E27FC236}">
                  <a16:creationId xmlns:a16="http://schemas.microsoft.com/office/drawing/2014/main" id="{BE997B76-06CE-4473-85EF-017D8E87F450}"/>
                </a:ext>
              </a:extLst>
            </p:cNvPr>
            <p:cNvSpPr>
              <a:spLocks noChangeArrowheads="1"/>
            </p:cNvSpPr>
            <p:nvPr/>
          </p:nvSpPr>
          <p:spPr bwMode="auto">
            <a:xfrm>
              <a:off x="3510" y="2971"/>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 name="AutoShape 18">
              <a:extLst>
                <a:ext uri="{FF2B5EF4-FFF2-40B4-BE49-F238E27FC236}">
                  <a16:creationId xmlns:a16="http://schemas.microsoft.com/office/drawing/2014/main" id="{D9A54BA3-7198-4594-A88E-4E8D6518F6FF}"/>
                </a:ext>
              </a:extLst>
            </p:cNvPr>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 name="AutoShape 19">
              <a:extLst>
                <a:ext uri="{FF2B5EF4-FFF2-40B4-BE49-F238E27FC236}">
                  <a16:creationId xmlns:a16="http://schemas.microsoft.com/office/drawing/2014/main" id="{3D3F006B-DCAF-41CA-97BA-A94AAE7F9A17}"/>
                </a:ext>
              </a:extLst>
            </p:cNvPr>
            <p:cNvSpPr>
              <a:spLocks noChangeArrowheads="1"/>
            </p:cNvSpPr>
            <p:nvPr/>
          </p:nvSpPr>
          <p:spPr bwMode="auto">
            <a:xfrm>
              <a:off x="2160" y="3269"/>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 name="AutoShape 20">
              <a:extLst>
                <a:ext uri="{FF2B5EF4-FFF2-40B4-BE49-F238E27FC236}">
                  <a16:creationId xmlns:a16="http://schemas.microsoft.com/office/drawing/2014/main" id="{68F7D411-5553-47E3-B7F4-D21F0A463418}"/>
                </a:ext>
              </a:extLst>
            </p:cNvPr>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 name="AutoShape 21">
              <a:extLst>
                <a:ext uri="{FF2B5EF4-FFF2-40B4-BE49-F238E27FC236}">
                  <a16:creationId xmlns:a16="http://schemas.microsoft.com/office/drawing/2014/main" id="{3A3C401D-C01A-4F3A-BA9D-A5B126B278AB}"/>
                </a:ext>
              </a:extLst>
            </p:cNvPr>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 name="AutoShape 22">
              <a:extLst>
                <a:ext uri="{FF2B5EF4-FFF2-40B4-BE49-F238E27FC236}">
                  <a16:creationId xmlns:a16="http://schemas.microsoft.com/office/drawing/2014/main" id="{53B52191-65DD-41EF-9A2B-7F7EA828F800}"/>
                </a:ext>
              </a:extLst>
            </p:cNvPr>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 name="AutoShape 23">
              <a:extLst>
                <a:ext uri="{FF2B5EF4-FFF2-40B4-BE49-F238E27FC236}">
                  <a16:creationId xmlns:a16="http://schemas.microsoft.com/office/drawing/2014/main" id="{68FB2CE8-D3A4-420C-AA7D-30C9893E5380}"/>
                </a:ext>
              </a:extLst>
            </p:cNvPr>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 name="AutoShape 24">
              <a:extLst>
                <a:ext uri="{FF2B5EF4-FFF2-40B4-BE49-F238E27FC236}">
                  <a16:creationId xmlns:a16="http://schemas.microsoft.com/office/drawing/2014/main" id="{1E7782E5-F0A3-4AA8-BB68-48F0F3FA1C06}"/>
                </a:ext>
              </a:extLst>
            </p:cNvPr>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 name="AutoShape 25">
              <a:extLst>
                <a:ext uri="{FF2B5EF4-FFF2-40B4-BE49-F238E27FC236}">
                  <a16:creationId xmlns:a16="http://schemas.microsoft.com/office/drawing/2014/main" id="{E6E568B0-D0B9-43CF-8FCA-2224753D0C49}"/>
                </a:ext>
              </a:extLst>
            </p:cNvPr>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 name="AutoShape 26">
              <a:extLst>
                <a:ext uri="{FF2B5EF4-FFF2-40B4-BE49-F238E27FC236}">
                  <a16:creationId xmlns:a16="http://schemas.microsoft.com/office/drawing/2014/main" id="{87B3D068-E8CB-4D79-9319-CAB524E381EE}"/>
                </a:ext>
              </a:extLst>
            </p:cNvPr>
            <p:cNvSpPr>
              <a:spLocks noChangeArrowheads="1"/>
            </p:cNvSpPr>
            <p:nvPr/>
          </p:nvSpPr>
          <p:spPr bwMode="auto">
            <a:xfrm>
              <a:off x="3540"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 name="AutoShape 27">
              <a:extLst>
                <a:ext uri="{FF2B5EF4-FFF2-40B4-BE49-F238E27FC236}">
                  <a16:creationId xmlns:a16="http://schemas.microsoft.com/office/drawing/2014/main" id="{6367769E-4FC6-4EC9-8781-1212D82EF29D}"/>
                </a:ext>
              </a:extLst>
            </p:cNvPr>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 name="AutoShape 28">
              <a:extLst>
                <a:ext uri="{FF2B5EF4-FFF2-40B4-BE49-F238E27FC236}">
                  <a16:creationId xmlns:a16="http://schemas.microsoft.com/office/drawing/2014/main" id="{FA83788E-740D-47EF-9738-FEFB9F671BC8}"/>
                </a:ext>
              </a:extLst>
            </p:cNvPr>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9" name="AutoShape 29">
              <a:extLst>
                <a:ext uri="{FF2B5EF4-FFF2-40B4-BE49-F238E27FC236}">
                  <a16:creationId xmlns:a16="http://schemas.microsoft.com/office/drawing/2014/main" id="{1A9E7BA0-F6D8-4FCB-8772-B4C2887DD54B}"/>
                </a:ext>
              </a:extLst>
            </p:cNvPr>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 name="AutoShape 30">
              <a:extLst>
                <a:ext uri="{FF2B5EF4-FFF2-40B4-BE49-F238E27FC236}">
                  <a16:creationId xmlns:a16="http://schemas.microsoft.com/office/drawing/2014/main" id="{1E62374C-AB1C-4FEB-A73F-6BD5FA9181D7}"/>
                </a:ext>
              </a:extLst>
            </p:cNvPr>
            <p:cNvSpPr>
              <a:spLocks noChangeArrowheads="1"/>
            </p:cNvSpPr>
            <p:nvPr/>
          </p:nvSpPr>
          <p:spPr bwMode="auto">
            <a:xfrm>
              <a:off x="3756" y="3783"/>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 name="AutoShape 31">
              <a:extLst>
                <a:ext uri="{FF2B5EF4-FFF2-40B4-BE49-F238E27FC236}">
                  <a16:creationId xmlns:a16="http://schemas.microsoft.com/office/drawing/2014/main" id="{FEFE62C0-4B23-4C55-8E47-EFD1303293C1}"/>
                </a:ext>
              </a:extLst>
            </p:cNvPr>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 name="AutoShape 32">
              <a:extLst>
                <a:ext uri="{FF2B5EF4-FFF2-40B4-BE49-F238E27FC236}">
                  <a16:creationId xmlns:a16="http://schemas.microsoft.com/office/drawing/2014/main" id="{C929A1B6-599D-4D0D-BACF-1667FBC11454}"/>
                </a:ext>
              </a:extLst>
            </p:cNvPr>
            <p:cNvSpPr>
              <a:spLocks noChangeArrowheads="1"/>
            </p:cNvSpPr>
            <p:nvPr/>
          </p:nvSpPr>
          <p:spPr bwMode="auto">
            <a:xfrm>
              <a:off x="3708"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36" name="Group 36">
            <a:extLst>
              <a:ext uri="{FF2B5EF4-FFF2-40B4-BE49-F238E27FC236}">
                <a16:creationId xmlns:a16="http://schemas.microsoft.com/office/drawing/2014/main" id="{C642F24D-5593-43DA-86BF-F19EA8E69E0D}"/>
              </a:ext>
            </a:extLst>
          </p:cNvPr>
          <p:cNvGrpSpPr>
            <a:grpSpLocks/>
          </p:cNvGrpSpPr>
          <p:nvPr/>
        </p:nvGrpSpPr>
        <p:grpSpPr bwMode="auto">
          <a:xfrm>
            <a:off x="2673214" y="3571325"/>
            <a:ext cx="3314700" cy="2230438"/>
            <a:chOff x="1872" y="2341"/>
            <a:chExt cx="2088" cy="1405"/>
          </a:xfrm>
        </p:grpSpPr>
        <p:sp>
          <p:nvSpPr>
            <p:cNvPr id="37" name="Oval 37">
              <a:extLst>
                <a:ext uri="{FF2B5EF4-FFF2-40B4-BE49-F238E27FC236}">
                  <a16:creationId xmlns:a16="http://schemas.microsoft.com/office/drawing/2014/main" id="{FFB324C1-5648-43EC-ACEF-0EC88459481C}"/>
                </a:ext>
              </a:extLst>
            </p:cNvPr>
            <p:cNvSpPr>
              <a:spLocks noChangeArrowheads="1"/>
            </p:cNvSpPr>
            <p:nvPr/>
          </p:nvSpPr>
          <p:spPr bwMode="auto">
            <a:xfrm>
              <a:off x="1872" y="2753"/>
              <a:ext cx="816" cy="720"/>
            </a:xfrm>
            <a:prstGeom prst="ellipse">
              <a:avLst/>
            </a:prstGeom>
            <a:noFill/>
            <a:ln w="2540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 name="Oval 38">
              <a:extLst>
                <a:ext uri="{FF2B5EF4-FFF2-40B4-BE49-F238E27FC236}">
                  <a16:creationId xmlns:a16="http://schemas.microsoft.com/office/drawing/2014/main" id="{469C9A35-E07A-4F8E-983B-2CFCC1331538}"/>
                </a:ext>
              </a:extLst>
            </p:cNvPr>
            <p:cNvSpPr>
              <a:spLocks noChangeArrowheads="1"/>
            </p:cNvSpPr>
            <p:nvPr/>
          </p:nvSpPr>
          <p:spPr bwMode="auto">
            <a:xfrm>
              <a:off x="2952" y="2341"/>
              <a:ext cx="720" cy="624"/>
            </a:xfrm>
            <a:prstGeom prst="ellipse">
              <a:avLst/>
            </a:prstGeom>
            <a:noFill/>
            <a:ln w="2540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9" name="Oval 39">
              <a:extLst>
                <a:ext uri="{FF2B5EF4-FFF2-40B4-BE49-F238E27FC236}">
                  <a16:creationId xmlns:a16="http://schemas.microsoft.com/office/drawing/2014/main" id="{031C9487-D425-44B4-9693-F8D18D086000}"/>
                </a:ext>
              </a:extLst>
            </p:cNvPr>
            <p:cNvSpPr>
              <a:spLocks noChangeArrowheads="1"/>
            </p:cNvSpPr>
            <p:nvPr/>
          </p:nvSpPr>
          <p:spPr bwMode="auto">
            <a:xfrm>
              <a:off x="3288" y="3122"/>
              <a:ext cx="672" cy="624"/>
            </a:xfrm>
            <a:prstGeom prst="ellipse">
              <a:avLst/>
            </a:prstGeom>
            <a:noFill/>
            <a:ln w="2540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43" name="Speech Bubble: Rectangle with Corners Rounded 5">
            <a:extLst>
              <a:ext uri="{FF2B5EF4-FFF2-40B4-BE49-F238E27FC236}">
                <a16:creationId xmlns:a16="http://schemas.microsoft.com/office/drawing/2014/main" id="{D6E7DBEE-E4AF-47CF-ACBB-D961901D90BB}"/>
              </a:ext>
            </a:extLst>
          </p:cNvPr>
          <p:cNvSpPr/>
          <p:nvPr/>
        </p:nvSpPr>
        <p:spPr>
          <a:xfrm>
            <a:off x="6096001" y="3371031"/>
            <a:ext cx="2209792" cy="663839"/>
          </a:xfrm>
          <a:prstGeom prst="wedgeRoundRectCallout">
            <a:avLst>
              <a:gd name="adj1" fmla="val -83042"/>
              <a:gd name="adj2" fmla="val 140910"/>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600" dirty="0">
                <a:solidFill>
                  <a:srgbClr val="FF0000"/>
                </a:solidFill>
                <a:latin typeface="Calibri" panose="020F0502020204030204" pitchFamily="34" charset="0"/>
                <a:cs typeface="Calibri" panose="020F0502020204030204" pitchFamily="34" charset="0"/>
              </a:rPr>
              <a:t>How do we measure this distance?</a:t>
            </a:r>
          </a:p>
        </p:txBody>
      </p:sp>
      <p:sp>
        <p:nvSpPr>
          <p:cNvPr id="46" name="Line 34">
            <a:extLst>
              <a:ext uri="{FF2B5EF4-FFF2-40B4-BE49-F238E27FC236}">
                <a16:creationId xmlns:a16="http://schemas.microsoft.com/office/drawing/2014/main" id="{B300D204-2114-478F-8EC4-25F84E723158}"/>
              </a:ext>
            </a:extLst>
          </p:cNvPr>
          <p:cNvSpPr>
            <a:spLocks noChangeShapeType="1"/>
          </p:cNvSpPr>
          <p:nvPr/>
        </p:nvSpPr>
        <p:spPr bwMode="auto">
          <a:xfrm flipH="1" flipV="1">
            <a:off x="5225913" y="4327403"/>
            <a:ext cx="257176" cy="705215"/>
          </a:xfrm>
          <a:prstGeom prst="line">
            <a:avLst/>
          </a:prstGeom>
          <a:noFill/>
          <a:ln w="25400">
            <a:solidFill>
              <a:srgbClr val="CC66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7586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What is Data Clustering?</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a:lnSpc>
                <a:spcPct val="100000"/>
              </a:lnSpc>
            </a:pPr>
            <a:r>
              <a:rPr lang="en-US" altLang="zh-CN" sz="2300" dirty="0"/>
              <a:t>The most common method to measure distance between items is called </a:t>
            </a:r>
            <a:r>
              <a:rPr lang="en-US" altLang="zh-CN" sz="2300" i="1" u="sng" dirty="0"/>
              <a:t>Euclidean distance</a:t>
            </a:r>
            <a:r>
              <a:rPr lang="en-US" altLang="zh-CN" sz="2300" dirty="0"/>
              <a:t>. To avoid technical terms, we can simply consider it as the physical distance between items and call it </a:t>
            </a:r>
            <a:r>
              <a:rPr lang="en-US" altLang="zh-CN" sz="2300" i="1" u="sng" dirty="0"/>
              <a:t>distance</a:t>
            </a:r>
            <a:r>
              <a:rPr lang="en-US" altLang="zh-CN" sz="2300" dirty="0"/>
              <a:t>.</a:t>
            </a:r>
            <a:endParaRPr lang="en-US" sz="2300" dirty="0">
              <a:solidFill>
                <a:schemeClr val="tx1"/>
              </a:solidFill>
            </a:endParaRPr>
          </a:p>
        </p:txBody>
      </p:sp>
      <p:sp>
        <p:nvSpPr>
          <p:cNvPr id="5" name="Slide Number Placeholder 4"/>
          <p:cNvSpPr>
            <a:spLocks noGrp="1"/>
          </p:cNvSpPr>
          <p:nvPr>
            <p:ph type="sldNum" sz="quarter" idx="12"/>
          </p:nvPr>
        </p:nvSpPr>
        <p:spPr/>
        <p:txBody>
          <a:bodyPr/>
          <a:lstStyle/>
          <a:p>
            <a:fld id="{4556B232-9F89-4083-B3BB-DDC8E5903F80}" type="slidenum">
              <a:rPr lang="en-US" smtClean="0"/>
              <a:t>9</a:t>
            </a:fld>
            <a:endParaRPr lang="en-US" dirty="0"/>
          </a:p>
        </p:txBody>
      </p:sp>
      <p:pic>
        <p:nvPicPr>
          <p:cNvPr id="4" name="Picture 3">
            <a:extLst>
              <a:ext uri="{FF2B5EF4-FFF2-40B4-BE49-F238E27FC236}">
                <a16:creationId xmlns:a16="http://schemas.microsoft.com/office/drawing/2014/main" id="{18111598-619E-4544-A0D7-DAA4AB98E80C}"/>
              </a:ext>
            </a:extLst>
          </p:cNvPr>
          <p:cNvPicPr>
            <a:picLocks noChangeAspect="1"/>
          </p:cNvPicPr>
          <p:nvPr/>
        </p:nvPicPr>
        <p:blipFill>
          <a:blip r:embed="rId2"/>
          <a:stretch>
            <a:fillRect/>
          </a:stretch>
        </p:blipFill>
        <p:spPr>
          <a:xfrm>
            <a:off x="1023727" y="3394478"/>
            <a:ext cx="1825779" cy="2676143"/>
          </a:xfrm>
          <a:prstGeom prst="rect">
            <a:avLst/>
          </a:prstGeom>
        </p:spPr>
      </p:pic>
      <p:sp>
        <p:nvSpPr>
          <p:cNvPr id="6" name="Arrow: Right 5">
            <a:extLst>
              <a:ext uri="{FF2B5EF4-FFF2-40B4-BE49-F238E27FC236}">
                <a16:creationId xmlns:a16="http://schemas.microsoft.com/office/drawing/2014/main" id="{23580C44-E09E-47E2-B018-D0FB4D0E317B}"/>
              </a:ext>
            </a:extLst>
          </p:cNvPr>
          <p:cNvSpPr/>
          <p:nvPr/>
        </p:nvSpPr>
        <p:spPr>
          <a:xfrm>
            <a:off x="3200400" y="4529016"/>
            <a:ext cx="957294" cy="413356"/>
          </a:xfrm>
          <a:prstGeom prst="rightArrow">
            <a:avLst/>
          </a:prstGeom>
          <a:solidFill>
            <a:srgbClr val="005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a:extLst>
              <a:ext uri="{FF2B5EF4-FFF2-40B4-BE49-F238E27FC236}">
                <a16:creationId xmlns:a16="http://schemas.microsoft.com/office/drawing/2014/main" id="{B8DC5F2D-4862-4613-965A-36498BC7DFCA}"/>
              </a:ext>
            </a:extLst>
          </p:cNvPr>
          <p:cNvGrpSpPr/>
          <p:nvPr/>
        </p:nvGrpSpPr>
        <p:grpSpPr>
          <a:xfrm>
            <a:off x="4517822" y="3173463"/>
            <a:ext cx="3826078" cy="3085376"/>
            <a:chOff x="4517822" y="3173463"/>
            <a:chExt cx="3826078" cy="3085376"/>
          </a:xfrm>
        </p:grpSpPr>
        <p:grpSp>
          <p:nvGrpSpPr>
            <p:cNvPr id="35" name="Group 34">
              <a:extLst>
                <a:ext uri="{FF2B5EF4-FFF2-40B4-BE49-F238E27FC236}">
                  <a16:creationId xmlns:a16="http://schemas.microsoft.com/office/drawing/2014/main" id="{F3D44AE9-1C99-47DD-889B-D7C5F58351E1}"/>
                </a:ext>
              </a:extLst>
            </p:cNvPr>
            <p:cNvGrpSpPr/>
            <p:nvPr/>
          </p:nvGrpSpPr>
          <p:grpSpPr>
            <a:xfrm>
              <a:off x="4517822" y="3173463"/>
              <a:ext cx="3826078" cy="3085376"/>
              <a:chOff x="4398728" y="3216447"/>
              <a:chExt cx="3826078" cy="3085376"/>
            </a:xfrm>
          </p:grpSpPr>
          <p:pic>
            <p:nvPicPr>
              <p:cNvPr id="33" name="Picture 32">
                <a:extLst>
                  <a:ext uri="{FF2B5EF4-FFF2-40B4-BE49-F238E27FC236}">
                    <a16:creationId xmlns:a16="http://schemas.microsoft.com/office/drawing/2014/main" id="{35DD8402-1D70-45D6-89AD-DFA4B078F7B5}"/>
                  </a:ext>
                </a:extLst>
              </p:cNvPr>
              <p:cNvPicPr>
                <a:picLocks noChangeAspect="1"/>
              </p:cNvPicPr>
              <p:nvPr/>
            </p:nvPicPr>
            <p:blipFill>
              <a:blip r:embed="rId3"/>
              <a:stretch>
                <a:fillRect/>
              </a:stretch>
            </p:blipFill>
            <p:spPr>
              <a:xfrm>
                <a:off x="4420016" y="3216447"/>
                <a:ext cx="3804790" cy="3085376"/>
              </a:xfrm>
              <a:prstGeom prst="rect">
                <a:avLst/>
              </a:prstGeom>
            </p:spPr>
          </p:pic>
          <p:sp>
            <p:nvSpPr>
              <p:cNvPr id="34" name="Rectangle 33">
                <a:extLst>
                  <a:ext uri="{FF2B5EF4-FFF2-40B4-BE49-F238E27FC236}">
                    <a16:creationId xmlns:a16="http://schemas.microsoft.com/office/drawing/2014/main" id="{311E2BEE-4C34-4E7B-856E-697F26BA0C4E}"/>
                  </a:ext>
                </a:extLst>
              </p:cNvPr>
              <p:cNvSpPr/>
              <p:nvPr/>
            </p:nvSpPr>
            <p:spPr>
              <a:xfrm>
                <a:off x="5257800" y="3216447"/>
                <a:ext cx="2743200" cy="24985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3A39D942-BD3E-4C11-8D1C-C94853272D73}"/>
                  </a:ext>
                </a:extLst>
              </p:cNvPr>
              <p:cNvSpPr/>
              <p:nvPr/>
            </p:nvSpPr>
            <p:spPr>
              <a:xfrm>
                <a:off x="6172200" y="5901733"/>
                <a:ext cx="564309" cy="1653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solidFill>
                    <a:latin typeface="Calibri" panose="020F0502020204030204" pitchFamily="34" charset="0"/>
                    <a:cs typeface="Calibri" panose="020F0502020204030204" pitchFamily="34" charset="0"/>
                  </a:rPr>
                  <a:t>100</a:t>
                </a:r>
              </a:p>
            </p:txBody>
          </p:sp>
          <p:sp>
            <p:nvSpPr>
              <p:cNvPr id="42" name="AutoShape 23">
                <a:extLst>
                  <a:ext uri="{FF2B5EF4-FFF2-40B4-BE49-F238E27FC236}">
                    <a16:creationId xmlns:a16="http://schemas.microsoft.com/office/drawing/2014/main" id="{92E9B06C-E3A8-43BB-96FE-B6AD39938EF4}"/>
                  </a:ext>
                </a:extLst>
              </p:cNvPr>
              <p:cNvSpPr>
                <a:spLocks noChangeArrowheads="1"/>
              </p:cNvSpPr>
              <p:nvPr/>
            </p:nvSpPr>
            <p:spPr bwMode="auto">
              <a:xfrm>
                <a:off x="5791200" y="4572000"/>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AutoShape 23">
                <a:extLst>
                  <a:ext uri="{FF2B5EF4-FFF2-40B4-BE49-F238E27FC236}">
                    <a16:creationId xmlns:a16="http://schemas.microsoft.com/office/drawing/2014/main" id="{E3C102BD-9013-48C6-8E3A-4973D43C141C}"/>
                  </a:ext>
                </a:extLst>
              </p:cNvPr>
              <p:cNvSpPr>
                <a:spLocks noChangeArrowheads="1"/>
              </p:cNvSpPr>
              <p:nvPr/>
            </p:nvSpPr>
            <p:spPr bwMode="auto">
              <a:xfrm>
                <a:off x="5527812" y="4642455"/>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AutoShape 23">
                <a:extLst>
                  <a:ext uri="{FF2B5EF4-FFF2-40B4-BE49-F238E27FC236}">
                    <a16:creationId xmlns:a16="http://schemas.microsoft.com/office/drawing/2014/main" id="{AD01ACD3-7425-4555-A8CD-B8877CB2FF41}"/>
                  </a:ext>
                </a:extLst>
              </p:cNvPr>
              <p:cNvSpPr>
                <a:spLocks noChangeArrowheads="1"/>
              </p:cNvSpPr>
              <p:nvPr/>
            </p:nvSpPr>
            <p:spPr bwMode="auto">
              <a:xfrm>
                <a:off x="5786437" y="5181600"/>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AutoShape 23">
                <a:extLst>
                  <a:ext uri="{FF2B5EF4-FFF2-40B4-BE49-F238E27FC236}">
                    <a16:creationId xmlns:a16="http://schemas.microsoft.com/office/drawing/2014/main" id="{59B5C6A9-C7AA-4FE3-AF49-4827BC15F49E}"/>
                  </a:ext>
                </a:extLst>
              </p:cNvPr>
              <p:cNvSpPr>
                <a:spLocks noChangeArrowheads="1"/>
              </p:cNvSpPr>
              <p:nvPr/>
            </p:nvSpPr>
            <p:spPr bwMode="auto">
              <a:xfrm>
                <a:off x="7696200" y="3733799"/>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AutoShape 23">
                <a:extLst>
                  <a:ext uri="{FF2B5EF4-FFF2-40B4-BE49-F238E27FC236}">
                    <a16:creationId xmlns:a16="http://schemas.microsoft.com/office/drawing/2014/main" id="{D02230B8-1944-4053-BB7D-3380B8771149}"/>
                  </a:ext>
                </a:extLst>
              </p:cNvPr>
              <p:cNvSpPr>
                <a:spLocks noChangeArrowheads="1"/>
              </p:cNvSpPr>
              <p:nvPr/>
            </p:nvSpPr>
            <p:spPr bwMode="auto">
              <a:xfrm>
                <a:off x="7315200" y="3780000"/>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AutoShape 23">
                <a:extLst>
                  <a:ext uri="{FF2B5EF4-FFF2-40B4-BE49-F238E27FC236}">
                    <a16:creationId xmlns:a16="http://schemas.microsoft.com/office/drawing/2014/main" id="{1A9AB773-D8B2-42C1-9ED7-CE2438B222BE}"/>
                  </a:ext>
                </a:extLst>
              </p:cNvPr>
              <p:cNvSpPr>
                <a:spLocks noChangeArrowheads="1"/>
              </p:cNvSpPr>
              <p:nvPr/>
            </p:nvSpPr>
            <p:spPr bwMode="auto">
              <a:xfrm>
                <a:off x="5705474" y="5105399"/>
                <a:ext cx="76200" cy="76201"/>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Speech Bubble: Rectangle with Corners Rounded 5">
                <a:extLst>
                  <a:ext uri="{FF2B5EF4-FFF2-40B4-BE49-F238E27FC236}">
                    <a16:creationId xmlns:a16="http://schemas.microsoft.com/office/drawing/2014/main" id="{5F96508A-7C37-4E3C-A32F-75D7A7E1EB91}"/>
                  </a:ext>
                </a:extLst>
              </p:cNvPr>
              <p:cNvSpPr/>
              <p:nvPr/>
            </p:nvSpPr>
            <p:spPr>
              <a:xfrm>
                <a:off x="6113540" y="4056821"/>
                <a:ext cx="628162" cy="304801"/>
              </a:xfrm>
              <a:prstGeom prst="wedgeRoundRectCallout">
                <a:avLst>
                  <a:gd name="adj1" fmla="val -95923"/>
                  <a:gd name="adj2" fmla="val 132671"/>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a:solidFill>
                      <a:srgbClr val="FF0000"/>
                    </a:solidFill>
                    <a:latin typeface="Calibri" panose="020F0502020204030204" pitchFamily="34" charset="0"/>
                    <a:cs typeface="Calibri" panose="020F0502020204030204" pitchFamily="34" charset="0"/>
                  </a:rPr>
                  <a:t>David</a:t>
                </a:r>
              </a:p>
            </p:txBody>
          </p:sp>
          <p:sp>
            <p:nvSpPr>
              <p:cNvPr id="51" name="Speech Bubble: Rectangle with Corners Rounded 5">
                <a:extLst>
                  <a:ext uri="{FF2B5EF4-FFF2-40B4-BE49-F238E27FC236}">
                    <a16:creationId xmlns:a16="http://schemas.microsoft.com/office/drawing/2014/main" id="{12CA57E2-C60B-439C-A4FE-F7353CBF3EC9}"/>
                  </a:ext>
                </a:extLst>
              </p:cNvPr>
              <p:cNvSpPr/>
              <p:nvPr/>
            </p:nvSpPr>
            <p:spPr>
              <a:xfrm>
                <a:off x="4563894" y="4680555"/>
                <a:ext cx="558900" cy="304801"/>
              </a:xfrm>
              <a:prstGeom prst="wedgeRoundRectCallout">
                <a:avLst>
                  <a:gd name="adj1" fmla="val 125396"/>
                  <a:gd name="adj2" fmla="val -44828"/>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a:solidFill>
                      <a:srgbClr val="FF0000"/>
                    </a:solidFill>
                    <a:latin typeface="Calibri" panose="020F0502020204030204" pitchFamily="34" charset="0"/>
                    <a:cs typeface="Calibri" panose="020F0502020204030204" pitchFamily="34" charset="0"/>
                  </a:rPr>
                  <a:t>John</a:t>
                </a:r>
              </a:p>
            </p:txBody>
          </p:sp>
          <p:sp>
            <p:nvSpPr>
              <p:cNvPr id="52" name="Speech Bubble: Rectangle with Corners Rounded 5">
                <a:extLst>
                  <a:ext uri="{FF2B5EF4-FFF2-40B4-BE49-F238E27FC236}">
                    <a16:creationId xmlns:a16="http://schemas.microsoft.com/office/drawing/2014/main" id="{C10FEECC-838C-4D2D-BF0B-8575D53B0AF3}"/>
                  </a:ext>
                </a:extLst>
              </p:cNvPr>
              <p:cNvSpPr/>
              <p:nvPr/>
            </p:nvSpPr>
            <p:spPr>
              <a:xfrm>
                <a:off x="4398728" y="5219700"/>
                <a:ext cx="790782" cy="304801"/>
              </a:xfrm>
              <a:prstGeom prst="wedgeRoundRectCallout">
                <a:avLst>
                  <a:gd name="adj1" fmla="val 125396"/>
                  <a:gd name="adj2" fmla="val -44828"/>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solidFill>
                      <a:srgbClr val="FF0000"/>
                    </a:solidFill>
                    <a:latin typeface="Calibri" panose="020F0502020204030204" pitchFamily="34" charset="0"/>
                    <a:cs typeface="Calibri" panose="020F0502020204030204" pitchFamily="34" charset="0"/>
                  </a:rPr>
                  <a:t>Rachael</a:t>
                </a:r>
                <a:endParaRPr lang="en-AU" sz="1400" dirty="0">
                  <a:solidFill>
                    <a:srgbClr val="FF0000"/>
                  </a:solidFill>
                  <a:latin typeface="Calibri" panose="020F0502020204030204" pitchFamily="34" charset="0"/>
                  <a:cs typeface="Calibri" panose="020F0502020204030204" pitchFamily="34" charset="0"/>
                </a:endParaRPr>
              </a:p>
            </p:txBody>
          </p:sp>
          <p:sp>
            <p:nvSpPr>
              <p:cNvPr id="53" name="Speech Bubble: Rectangle with Corners Rounded 5">
                <a:extLst>
                  <a:ext uri="{FF2B5EF4-FFF2-40B4-BE49-F238E27FC236}">
                    <a16:creationId xmlns:a16="http://schemas.microsoft.com/office/drawing/2014/main" id="{6EBC7B62-6D03-43D2-8074-CE83D8269255}"/>
                  </a:ext>
                </a:extLst>
              </p:cNvPr>
              <p:cNvSpPr/>
              <p:nvPr/>
            </p:nvSpPr>
            <p:spPr>
              <a:xfrm>
                <a:off x="6113540" y="4832955"/>
                <a:ext cx="668260" cy="304801"/>
              </a:xfrm>
              <a:prstGeom prst="wedgeRoundRectCallout">
                <a:avLst>
                  <a:gd name="adj1" fmla="val -103170"/>
                  <a:gd name="adj2" fmla="val 47672"/>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solidFill>
                      <a:srgbClr val="FF0000"/>
                    </a:solidFill>
                    <a:latin typeface="Calibri" panose="020F0502020204030204" pitchFamily="34" charset="0"/>
                    <a:cs typeface="Calibri" panose="020F0502020204030204" pitchFamily="34" charset="0"/>
                  </a:rPr>
                  <a:t>Norah</a:t>
                </a:r>
                <a:endParaRPr lang="en-AU" sz="1400" dirty="0">
                  <a:solidFill>
                    <a:srgbClr val="FF0000"/>
                  </a:solidFill>
                  <a:latin typeface="Calibri" panose="020F0502020204030204" pitchFamily="34" charset="0"/>
                  <a:cs typeface="Calibri" panose="020F0502020204030204" pitchFamily="34" charset="0"/>
                </a:endParaRPr>
              </a:p>
            </p:txBody>
          </p:sp>
          <p:sp>
            <p:nvSpPr>
              <p:cNvPr id="54" name="Speech Bubble: Rectangle with Corners Rounded 5">
                <a:extLst>
                  <a:ext uri="{FF2B5EF4-FFF2-40B4-BE49-F238E27FC236}">
                    <a16:creationId xmlns:a16="http://schemas.microsoft.com/office/drawing/2014/main" id="{483B1ED5-5BE9-4C06-84B9-5C302F33AF25}"/>
                  </a:ext>
                </a:extLst>
              </p:cNvPr>
              <p:cNvSpPr/>
              <p:nvPr/>
            </p:nvSpPr>
            <p:spPr>
              <a:xfrm>
                <a:off x="7512142" y="3270653"/>
                <a:ext cx="668260" cy="304801"/>
              </a:xfrm>
              <a:prstGeom prst="wedgeRoundRectCallout">
                <a:avLst>
                  <a:gd name="adj1" fmla="val -17079"/>
                  <a:gd name="adj2" fmla="val 108922"/>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solidFill>
                      <a:srgbClr val="FF0000"/>
                    </a:solidFill>
                    <a:latin typeface="Calibri" panose="020F0502020204030204" pitchFamily="34" charset="0"/>
                    <a:cs typeface="Calibri" panose="020F0502020204030204" pitchFamily="34" charset="0"/>
                  </a:rPr>
                  <a:t>Ruth</a:t>
                </a:r>
                <a:endParaRPr lang="en-AU" sz="1400" dirty="0">
                  <a:solidFill>
                    <a:srgbClr val="FF0000"/>
                  </a:solidFill>
                  <a:latin typeface="Calibri" panose="020F0502020204030204" pitchFamily="34" charset="0"/>
                  <a:cs typeface="Calibri" panose="020F0502020204030204" pitchFamily="34" charset="0"/>
                </a:endParaRPr>
              </a:p>
            </p:txBody>
          </p:sp>
          <p:sp>
            <p:nvSpPr>
              <p:cNvPr id="55" name="Speech Bubble: Rectangle with Corners Rounded 5">
                <a:extLst>
                  <a:ext uri="{FF2B5EF4-FFF2-40B4-BE49-F238E27FC236}">
                    <a16:creationId xmlns:a16="http://schemas.microsoft.com/office/drawing/2014/main" id="{9790E154-8D36-4DCE-A40E-58DB1E4BD9F8}"/>
                  </a:ext>
                </a:extLst>
              </p:cNvPr>
              <p:cNvSpPr/>
              <p:nvPr/>
            </p:nvSpPr>
            <p:spPr>
              <a:xfrm>
                <a:off x="6415099" y="3332130"/>
                <a:ext cx="867530" cy="304801"/>
              </a:xfrm>
              <a:prstGeom prst="wedgeRoundRectCallout">
                <a:avLst>
                  <a:gd name="adj1" fmla="val 58008"/>
                  <a:gd name="adj2" fmla="val 108921"/>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solidFill>
                      <a:srgbClr val="FF0000"/>
                    </a:solidFill>
                    <a:latin typeface="Calibri" panose="020F0502020204030204" pitchFamily="34" charset="0"/>
                    <a:cs typeface="Calibri" panose="020F0502020204030204" pitchFamily="34" charset="0"/>
                  </a:rPr>
                  <a:t>Jefferson</a:t>
                </a:r>
                <a:endParaRPr lang="en-AU" sz="1400" dirty="0">
                  <a:solidFill>
                    <a:srgbClr val="FF0000"/>
                  </a:solidFill>
                  <a:latin typeface="Calibri" panose="020F0502020204030204" pitchFamily="34" charset="0"/>
                  <a:cs typeface="Calibri" panose="020F0502020204030204" pitchFamily="34" charset="0"/>
                </a:endParaRPr>
              </a:p>
            </p:txBody>
          </p:sp>
        </p:grpSp>
        <p:sp>
          <p:nvSpPr>
            <p:cNvPr id="7" name="Rectangle 6">
              <a:extLst>
                <a:ext uri="{FF2B5EF4-FFF2-40B4-BE49-F238E27FC236}">
                  <a16:creationId xmlns:a16="http://schemas.microsoft.com/office/drawing/2014/main" id="{00204464-4175-4D1C-8CEB-0F6F692FDE1E}"/>
                </a:ext>
              </a:extLst>
            </p:cNvPr>
            <p:cNvSpPr/>
            <p:nvPr/>
          </p:nvSpPr>
          <p:spPr>
            <a:xfrm>
              <a:off x="6056701" y="6019799"/>
              <a:ext cx="1033494" cy="239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Calibri" panose="020F0502020204030204" pitchFamily="34" charset="0"/>
                  <a:cs typeface="Calibri" panose="020F0502020204030204" pitchFamily="34" charset="0"/>
                </a:rPr>
                <a:t>Income</a:t>
              </a:r>
            </a:p>
          </p:txBody>
        </p:sp>
      </p:grpSp>
    </p:spTree>
    <p:extLst>
      <p:ext uri="{BB962C8B-B14F-4D97-AF65-F5344CB8AC3E}">
        <p14:creationId xmlns:p14="http://schemas.microsoft.com/office/powerpoint/2010/main" val="165112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emplate/>
  <TotalTime>13925</TotalTime>
  <Words>1283</Words>
  <Application>Microsoft Office PowerPoint</Application>
  <PresentationFormat>On-screen Show (4:3)</PresentationFormat>
  <Paragraphs>230</Paragraphs>
  <Slides>27</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6" baseType="lpstr">
      <vt:lpstr>Arial</vt:lpstr>
      <vt:lpstr>Calibri</vt:lpstr>
      <vt:lpstr>Cambria Math</vt:lpstr>
      <vt:lpstr>Impact</vt:lpstr>
      <vt:lpstr>Tahoma</vt:lpstr>
      <vt:lpstr>Times New Roman</vt:lpstr>
      <vt:lpstr>NewsPrint</vt:lpstr>
      <vt:lpstr>VISIO</vt:lpstr>
      <vt:lpstr>Visio</vt:lpstr>
      <vt:lpstr>PowerPoint Presentation</vt:lpstr>
      <vt:lpstr>Introduction</vt:lpstr>
      <vt:lpstr>Introduction</vt:lpstr>
      <vt:lpstr>PowerPoint Presentation</vt:lpstr>
      <vt:lpstr>Introduction</vt:lpstr>
      <vt:lpstr>What is Data Clustering?</vt:lpstr>
      <vt:lpstr>What is Data Clustering?</vt:lpstr>
      <vt:lpstr>What is Data Clustering?</vt:lpstr>
      <vt:lpstr>What is Data Clustering?</vt:lpstr>
      <vt:lpstr>What is Data Clustering?</vt:lpstr>
      <vt:lpstr>What is Data Clustering?</vt:lpstr>
      <vt:lpstr>Data Clustering Methods</vt:lpstr>
      <vt:lpstr>Hierarchical Clustering</vt:lpstr>
      <vt:lpstr>K-means Clustering</vt:lpstr>
      <vt:lpstr>K-means Clustering</vt:lpstr>
      <vt:lpstr>Visualising K-means Clustering</vt:lpstr>
      <vt:lpstr>Visualising K-means Clustering</vt:lpstr>
      <vt:lpstr>Visualising K-means Clustering</vt:lpstr>
      <vt:lpstr>K-means Clustering in Reality</vt:lpstr>
      <vt:lpstr>K-means vs. Hierarchical Clustering</vt:lpstr>
      <vt:lpstr>Conclusion and Notes</vt:lpstr>
      <vt:lpstr>Additional Reading</vt:lpstr>
      <vt:lpstr>Unsupervised Learning</vt:lpstr>
      <vt:lpstr>PowerPoint Presentation</vt:lpstr>
      <vt:lpstr>How to Interpret Data Instance</vt:lpstr>
      <vt:lpstr>How to Interpret Data Instance</vt:lpstr>
      <vt:lpstr>How to Interpret Data Instance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Yu Zhang</cp:lastModifiedBy>
  <cp:revision>643</cp:revision>
  <dcterms:created xsi:type="dcterms:W3CDTF">2013-06-04T12:27:35Z</dcterms:created>
  <dcterms:modified xsi:type="dcterms:W3CDTF">2020-08-10T04:01:07Z</dcterms:modified>
</cp:coreProperties>
</file>